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1" r:id="rId2"/>
    <p:sldMasterId id="2147483681" r:id="rId3"/>
    <p:sldMasterId id="2147483689" r:id="rId4"/>
  </p:sldMasterIdLst>
  <p:notesMasterIdLst>
    <p:notesMasterId r:id="rId80"/>
  </p:notesMasterIdLst>
  <p:handoutMasterIdLst>
    <p:handoutMasterId r:id="rId81"/>
  </p:handoutMasterIdLst>
  <p:sldIdLst>
    <p:sldId id="256" r:id="rId5"/>
    <p:sldId id="1962" r:id="rId6"/>
    <p:sldId id="1926" r:id="rId7"/>
    <p:sldId id="1963" r:id="rId8"/>
    <p:sldId id="1964" r:id="rId9"/>
    <p:sldId id="1965" r:id="rId10"/>
    <p:sldId id="1966" r:id="rId11"/>
    <p:sldId id="1967" r:id="rId12"/>
    <p:sldId id="1968" r:id="rId13"/>
    <p:sldId id="2147481903" r:id="rId14"/>
    <p:sldId id="1969" r:id="rId15"/>
    <p:sldId id="2023" r:id="rId16"/>
    <p:sldId id="2147481899" r:id="rId17"/>
    <p:sldId id="2147481904" r:id="rId18"/>
    <p:sldId id="1970" r:id="rId19"/>
    <p:sldId id="2147481900" r:id="rId20"/>
    <p:sldId id="2147481901" r:id="rId21"/>
    <p:sldId id="1972" r:id="rId22"/>
    <p:sldId id="1973" r:id="rId23"/>
    <p:sldId id="1976" r:id="rId24"/>
    <p:sldId id="1971" r:id="rId25"/>
    <p:sldId id="1977" r:id="rId26"/>
    <p:sldId id="1978" r:id="rId27"/>
    <p:sldId id="1979" r:id="rId28"/>
    <p:sldId id="1980" r:id="rId29"/>
    <p:sldId id="1981" r:id="rId30"/>
    <p:sldId id="1982" r:id="rId31"/>
    <p:sldId id="1985" r:id="rId32"/>
    <p:sldId id="1988" r:id="rId33"/>
    <p:sldId id="1989" r:id="rId34"/>
    <p:sldId id="1990" r:id="rId35"/>
    <p:sldId id="1991" r:id="rId36"/>
    <p:sldId id="1992" r:id="rId37"/>
    <p:sldId id="1993" r:id="rId38"/>
    <p:sldId id="1994" r:id="rId39"/>
    <p:sldId id="1995" r:id="rId40"/>
    <p:sldId id="1996" r:id="rId41"/>
    <p:sldId id="1997" r:id="rId42"/>
    <p:sldId id="1998" r:id="rId43"/>
    <p:sldId id="1999" r:id="rId44"/>
    <p:sldId id="2000" r:id="rId45"/>
    <p:sldId id="2001" r:id="rId46"/>
    <p:sldId id="2002" r:id="rId47"/>
    <p:sldId id="2003" r:id="rId48"/>
    <p:sldId id="2004" r:id="rId49"/>
    <p:sldId id="2005" r:id="rId50"/>
    <p:sldId id="2006" r:id="rId51"/>
    <p:sldId id="2007" r:id="rId52"/>
    <p:sldId id="2008" r:id="rId53"/>
    <p:sldId id="2009" r:id="rId54"/>
    <p:sldId id="2010" r:id="rId55"/>
    <p:sldId id="2011" r:id="rId56"/>
    <p:sldId id="2147481898" r:id="rId57"/>
    <p:sldId id="294" r:id="rId58"/>
    <p:sldId id="296" r:id="rId59"/>
    <p:sldId id="295" r:id="rId60"/>
    <p:sldId id="9964" r:id="rId61"/>
    <p:sldId id="2147481896" r:id="rId62"/>
    <p:sldId id="2147481897" r:id="rId63"/>
    <p:sldId id="2147481888" r:id="rId64"/>
    <p:sldId id="2147481879" r:id="rId65"/>
    <p:sldId id="2012" r:id="rId66"/>
    <p:sldId id="2018" r:id="rId67"/>
    <p:sldId id="2013" r:id="rId68"/>
    <p:sldId id="2019" r:id="rId69"/>
    <p:sldId id="2020" r:id="rId70"/>
    <p:sldId id="2021" r:id="rId71"/>
    <p:sldId id="1987" r:id="rId72"/>
    <p:sldId id="2022" r:id="rId73"/>
    <p:sldId id="275" r:id="rId74"/>
    <p:sldId id="310" r:id="rId75"/>
    <p:sldId id="311" r:id="rId76"/>
    <p:sldId id="312" r:id="rId77"/>
    <p:sldId id="313" r:id="rId78"/>
    <p:sldId id="286" r:id="rId79"/>
  </p:sldIdLst>
  <p:sldSz cx="12192000" cy="6858000"/>
  <p:notesSz cx="6858000" cy="9144000"/>
  <p:custDataLst>
    <p:tags r:id="rId8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355"/>
    <a:srgbClr val="AFCAE8"/>
    <a:srgbClr val="FF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90" autoAdjust="0"/>
  </p:normalViewPr>
  <p:slideViewPr>
    <p:cSldViewPr snapToGrid="0" showGuides="1">
      <p:cViewPr varScale="1">
        <p:scale>
          <a:sx n="89" d="100"/>
          <a:sy n="89" d="100"/>
        </p:scale>
        <p:origin x="1656" y="67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>
        <p:guide orient="horz" pos="289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CEE9C-CD7E-448D-B83B-F1A481D8C6E3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534F-F209-4835-B2D6-894858DA0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60F23-D271-4A25-99B9-27871191B66B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B8C09-5C8A-4DE1-BA2A-F41931EDF6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0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8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4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8A692-E6D9-442E-953A-9DE8CC2084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1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2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5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</p:txBody>
      </p:sp>
      <p:sp>
        <p:nvSpPr>
          <p:cNvPr id="10492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96EB4-AC75-FE4F-BB42-8259E88337D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96EB4-AC75-FE4F-BB42-8259E88337D4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38595"/>
            <a:ext cx="41148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84160" y="577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0B19F-39F0-454C-8F81-A51F2BD9B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4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16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2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9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44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6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2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886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1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91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84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-43417"/>
            <a:ext cx="12192000" cy="2282400"/>
          </a:xfrm>
          <a:prstGeom prst="rect">
            <a:avLst/>
          </a:prstGeom>
          <a:solidFill>
            <a:srgbClr val="711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9525000" y="6248460"/>
            <a:ext cx="2066925" cy="0"/>
          </a:xfrm>
          <a:prstGeom prst="straightConnector1">
            <a:avLst/>
          </a:prstGeom>
          <a:noFill/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Shape 12"/>
          <p:cNvSpPr txBox="1">
            <a:spLocks noGrp="1"/>
          </p:cNvSpPr>
          <p:nvPr>
            <p:ph type="ctrTitle" hasCustomPrompt="1"/>
          </p:nvPr>
        </p:nvSpPr>
        <p:spPr>
          <a:xfrm>
            <a:off x="609600" y="2420263"/>
            <a:ext cx="10982324" cy="1289050"/>
          </a:xfrm>
          <a:prstGeom prst="rect">
            <a:avLst/>
          </a:prstGeom>
        </p:spPr>
        <p:txBody>
          <a:bodyPr spcFirstLastPara="1" wrap="square" lIns="0" tIns="91425" rIns="0" bIns="91425" anchor="ctr" anchorCtr="1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711A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r>
              <a:rPr lang="zh-CN" altLang="en-US" dirty="0">
                <a:sym typeface="+mn-ea"/>
              </a:rPr>
              <a:t>南开大学OpenHarmony技术俱乐部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建设思路与规划</a:t>
            </a:r>
            <a:endParaRPr dirty="0"/>
          </a:p>
        </p:txBody>
      </p:sp>
      <p:pic>
        <p:nvPicPr>
          <p:cNvPr id="15" name="Shape 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111524" y="151931"/>
            <a:ext cx="1480400" cy="14627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hape 16"/>
          <p:cNvSpPr txBox="1"/>
          <p:nvPr/>
        </p:nvSpPr>
        <p:spPr>
          <a:xfrm>
            <a:off x="75067" y="0"/>
            <a:ext cx="1480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HK" sz="800" b="0" i="0" u="none" strike="noStrike" kern="0" cap="none" spc="0" normalizeH="0" baseline="0" noProof="0">
                <a:ln>
                  <a:noFill/>
                </a:ln>
                <a:solidFill>
                  <a:srgbClr val="711A5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@darfux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711A5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3" cstate="hqprint"/>
          <a:srcRect b="1748"/>
          <a:stretch>
            <a:fillRect/>
          </a:stretch>
        </p:blipFill>
        <p:spPr>
          <a:xfrm>
            <a:off x="620240" y="601169"/>
            <a:ext cx="7858125" cy="16378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609600" y="5922487"/>
            <a:ext cx="1885772" cy="608964"/>
            <a:chOff x="7212459" y="5540170"/>
            <a:chExt cx="1218891" cy="705265"/>
          </a:xfrm>
          <a:effectLst/>
        </p:grpSpPr>
        <p:sp>
          <p:nvSpPr>
            <p:cNvPr id="21" name="Shape 82"/>
            <p:cNvSpPr txBox="1"/>
            <p:nvPr userDrawn="1"/>
          </p:nvSpPr>
          <p:spPr>
            <a:xfrm>
              <a:off x="7212459" y="5933769"/>
              <a:ext cx="1218891" cy="311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HK" b="1" dirty="0">
                  <a:solidFill>
                    <a:srgbClr val="711A5F"/>
                  </a:solidFill>
                  <a:latin typeface="Calibri" panose="020F0502020204030204" charset="0"/>
                  <a:cs typeface="Calibri" panose="020F0502020204030204" charset="0"/>
                </a:rPr>
                <a:t>Nankai University</a:t>
              </a:r>
            </a:p>
          </p:txBody>
        </p:sp>
        <p:pic>
          <p:nvPicPr>
            <p:cNvPr id="22" name="Shape 83"/>
            <p:cNvPicPr preferRelativeResize="0"/>
            <p:nvPr userDrawn="1"/>
          </p:nvPicPr>
          <p:blipFill>
            <a:blip r:embed="rId4" cstate="hqprint"/>
            <a:stretch>
              <a:fillRect/>
            </a:stretch>
          </p:blipFill>
          <p:spPr>
            <a:xfrm>
              <a:off x="7274576" y="5540170"/>
              <a:ext cx="1134682" cy="39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999" y="5922487"/>
            <a:ext cx="2066925" cy="317141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rmAutofit/>
          </a:bodyPr>
          <a:lstStyle>
            <a:lvl1pPr marL="342900" indent="-342900" algn="ctr" defTabSz="457200" eaLnBrk="1" latinLnBrk="0" hangingPunct="1">
              <a:buNone/>
              <a:defRPr lang="zh-CN" altLang="en-US" sz="1600" b="0" kern="12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</a:lstStyle>
          <a:p>
            <a:pPr marL="342900" lvl="0" indent="-342900" algn="ctr" defTabSz="457200" eaLnBrk="1" latinLnBrk="0" hangingPunct="1"/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872768" y="4955725"/>
            <a:ext cx="3652229" cy="369333"/>
          </a:xfrm>
          <a:prstGeom prst="rect">
            <a:avLst/>
          </a:prstGeom>
        </p:spPr>
        <p:txBody>
          <a:bodyPr lIns="0" tIns="0" rIns="0" bIns="0" anchor="ctr"/>
          <a:lstStyle>
            <a:lvl1pPr marL="114300" indent="0" algn="l">
              <a:buFont typeface="Arial" panose="020B0604020202020204" pitchFamily="34" charset="0"/>
              <a:buNone/>
              <a:defRPr sz="1800" b="1">
                <a:solidFill>
                  <a:srgbClr val="711A5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宫晓利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9525000" y="6254452"/>
            <a:ext cx="2066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8A925FC-965F-4DE6-BB85-21B5261BF930}" type="datetime2">
              <a:rPr lang="zh-CN" altLang="en-US" sz="1200" b="1" smtClean="0">
                <a:solidFill>
                  <a:schemeClr val="bg1">
                    <a:lumMod val="65000"/>
                  </a:schemeClr>
                </a:solidFill>
              </a:rPr>
              <a:t>2025年9月16日</a:t>
            </a:fld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781200" y="4960885"/>
            <a:ext cx="1091565" cy="36830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dist"/>
            <a:r>
              <a:rPr lang="zh-CN" altLang="en-US" sz="1800" b="1" dirty="0">
                <a:solidFill>
                  <a:srgbClr val="711A5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报告人</a:t>
            </a:r>
            <a:r>
              <a:rPr lang="en-US" altLang="zh-CN" sz="1800" b="1" dirty="0">
                <a:solidFill>
                  <a:srgbClr val="711A5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sz="1800" b="1" dirty="0">
              <a:solidFill>
                <a:srgbClr val="711A5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924487"/>
      </p:ext>
    </p:extLst>
  </p:cSld>
  <p:clrMapOvr>
    <a:masterClrMapping/>
  </p:clrMapOvr>
  <p:transition/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详细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03326" y="6392254"/>
            <a:ext cx="603902" cy="465746"/>
          </a:xfrm>
          <a:prstGeom prst="rect">
            <a:avLst/>
          </a:prstGeom>
          <a:solidFill>
            <a:srgbClr val="711A5F"/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36537AA4-567B-4173-86BC-9DE37070A92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89653"/>
            <a:ext cx="12192000" cy="524256"/>
          </a:xfrm>
          <a:prstGeom prst="rect">
            <a:avLst/>
          </a:prstGeom>
          <a:solidFill>
            <a:srgbClr val="7F0B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050" name="Picture 2" descr="https://timgsa.baidu.com/timg?image&amp;quality=80&amp;size=b9999_10000&amp;sec=1526526253&amp;di=0fdf74be32549a46a1f8a554e4444ad3&amp;imgtype=jpg&amp;er=1&amp;src=http%3A%2F%2Fb.hiphotos.baidu.com%2Fzhidao%2Fpic%2Fitem%2F9f2f070828381f30c8b141f2a9014c086f06f0c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4406" r="100000"/>
                    </a14:imgEffect>
                  </a14:imgLayer>
                </a14:imgProps>
              </a:ext>
            </a:extLst>
          </a:blip>
          <a:srcRect l="49030" t="896" r="1180" b="960"/>
          <a:stretch>
            <a:fillRect/>
          </a:stretch>
        </p:blipFill>
        <p:spPr bwMode="auto">
          <a:xfrm>
            <a:off x="11090063" y="80602"/>
            <a:ext cx="1026527" cy="975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615298" y="1296142"/>
            <a:ext cx="10972800" cy="45132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11A5F"/>
                </a:solidFill>
                <a:latin typeface="+mn-ea"/>
                <a:ea typeface="+mn-ea"/>
              </a:defRPr>
            </a:lvl1pPr>
            <a:lvl2pPr>
              <a:defRPr>
                <a:solidFill>
                  <a:srgbClr val="711A5F"/>
                </a:solidFill>
                <a:latin typeface="+mn-ea"/>
                <a:ea typeface="+mn-ea"/>
              </a:defRPr>
            </a:lvl2pPr>
            <a:lvl3pPr>
              <a:defRPr>
                <a:solidFill>
                  <a:srgbClr val="711A5F"/>
                </a:solidFill>
                <a:latin typeface="+mn-ea"/>
                <a:ea typeface="+mn-ea"/>
              </a:defRPr>
            </a:lvl3pPr>
            <a:lvl4pPr>
              <a:defRPr>
                <a:solidFill>
                  <a:srgbClr val="711A5F"/>
                </a:solidFill>
                <a:latin typeface="+mn-ea"/>
                <a:ea typeface="+mn-ea"/>
              </a:defRPr>
            </a:lvl4pPr>
            <a:lvl5pPr>
              <a:defRPr>
                <a:solidFill>
                  <a:srgbClr val="711A5F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026096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ṥḻiḓè"/>
          <p:cNvSpPr/>
          <p:nvPr userDrawn="1"/>
        </p:nvSpPr>
        <p:spPr bwMode="auto">
          <a:xfrm>
            <a:off x="0" y="3561305"/>
            <a:ext cx="9196243" cy="3189310"/>
          </a:xfrm>
          <a:custGeom>
            <a:avLst/>
            <a:gdLst>
              <a:gd name="T0" fmla="*/ 0 w 2263"/>
              <a:gd name="T1" fmla="*/ 460 h 784"/>
              <a:gd name="T2" fmla="*/ 2263 w 2263"/>
              <a:gd name="T3" fmla="*/ 0 h 784"/>
              <a:gd name="T4" fmla="*/ 0 w 2263"/>
              <a:gd name="T5" fmla="*/ 304 h 784"/>
              <a:gd name="T6" fmla="*/ 0 w 2263"/>
              <a:gd name="T7" fmla="*/ 46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3" h="784">
                <a:moveTo>
                  <a:pt x="0" y="460"/>
                </a:moveTo>
                <a:cubicBezTo>
                  <a:pt x="1457" y="784"/>
                  <a:pt x="2263" y="0"/>
                  <a:pt x="2263" y="0"/>
                </a:cubicBezTo>
                <a:cubicBezTo>
                  <a:pt x="1387" y="564"/>
                  <a:pt x="0" y="304"/>
                  <a:pt x="0" y="304"/>
                </a:cubicBezTo>
                <a:lnTo>
                  <a:pt x="0" y="460"/>
                </a:lnTo>
                <a:close/>
              </a:path>
            </a:pathLst>
          </a:custGeom>
          <a:solidFill>
            <a:srgbClr val="991F5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ïšḻîďê"/>
          <p:cNvSpPr/>
          <p:nvPr userDrawn="1"/>
        </p:nvSpPr>
        <p:spPr bwMode="auto">
          <a:xfrm>
            <a:off x="7135694" y="485043"/>
            <a:ext cx="5056306" cy="4588702"/>
          </a:xfrm>
          <a:custGeom>
            <a:avLst/>
            <a:gdLst>
              <a:gd name="T0" fmla="*/ 1244 w 1244"/>
              <a:gd name="T1" fmla="*/ 0 h 1128"/>
              <a:gd name="T2" fmla="*/ 0 w 1244"/>
              <a:gd name="T3" fmla="*/ 1128 h 1128"/>
              <a:gd name="T4" fmla="*/ 1244 w 1244"/>
              <a:gd name="T5" fmla="*/ 200 h 1128"/>
              <a:gd name="T6" fmla="*/ 1244 w 1244"/>
              <a:gd name="T7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4" h="1128">
                <a:moveTo>
                  <a:pt x="1244" y="0"/>
                </a:moveTo>
                <a:cubicBezTo>
                  <a:pt x="1244" y="0"/>
                  <a:pt x="649" y="868"/>
                  <a:pt x="0" y="1128"/>
                </a:cubicBezTo>
                <a:cubicBezTo>
                  <a:pt x="0" y="1128"/>
                  <a:pt x="809" y="880"/>
                  <a:pt x="1244" y="200"/>
                </a:cubicBezTo>
                <a:lnTo>
                  <a:pt x="1244" y="0"/>
                </a:lnTo>
                <a:close/>
              </a:path>
            </a:pathLst>
          </a:custGeom>
          <a:solidFill>
            <a:srgbClr val="A5002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4311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bg>
      <p:bgPr>
        <a:blipFill rotWithShape="1">
          <a:blip r:embed="rId2">
            <a:alphaModFix amt="12000"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同侧圆角矩形 7"/>
          <p:cNvSpPr/>
          <p:nvPr userDrawn="1"/>
        </p:nvSpPr>
        <p:spPr>
          <a:xfrm>
            <a:off x="9598660" y="301625"/>
            <a:ext cx="1871345" cy="412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工作规划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99745" y="122555"/>
            <a:ext cx="1763395" cy="565786"/>
            <a:chOff x="6971750" y="5487509"/>
            <a:chExt cx="2075928" cy="808695"/>
          </a:xfrm>
        </p:grpSpPr>
        <p:sp>
          <p:nvSpPr>
            <p:cNvPr id="5" name="Shape 82"/>
            <p:cNvSpPr txBox="1"/>
            <p:nvPr userDrawn="1"/>
          </p:nvSpPr>
          <p:spPr>
            <a:xfrm>
              <a:off x="6971750" y="5937692"/>
              <a:ext cx="2075928" cy="358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HK" sz="1200" b="1" dirty="0">
                  <a:solidFill>
                    <a:srgbClr val="924888"/>
                  </a:solidFill>
                  <a:latin typeface="Microsoft New Tai Lue" panose="020B0502040204020203" charset="0"/>
                  <a:cs typeface="Microsoft New Tai Lue" panose="020B0502040204020203" charset="0"/>
                </a:rPr>
                <a:t>Nankai University</a:t>
              </a:r>
            </a:p>
          </p:txBody>
        </p:sp>
        <p:pic>
          <p:nvPicPr>
            <p:cNvPr id="6" name="Shape 83"/>
            <p:cNvPicPr preferRelativeResize="0"/>
            <p:nvPr userDrawn="1"/>
          </p:nvPicPr>
          <p:blipFill>
            <a:blip r:embed="rId3" cstate="hqprint"/>
            <a:stretch>
              <a:fillRect/>
            </a:stretch>
          </p:blipFill>
          <p:spPr>
            <a:xfrm>
              <a:off x="7333413" y="5487509"/>
              <a:ext cx="1134683" cy="393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2" descr="https://timgsa.baidu.com/timg?image&amp;quality=80&amp;size=b9999_10000&amp;sec=1526526253&amp;di=0fdf74be32549a46a1f8a554e4444ad3&amp;imgtype=jpg&amp;er=1&amp;src=http%3A%2F%2Fb.hiphotos.baidu.com%2Fzhidao%2Fpic%2Fitem%2F9f2f070828381f30c8b141f2a9014c086f06f0c5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406" r="100000"/>
                    </a14:imgEffect>
                  </a14:imgLayer>
                </a14:imgProps>
              </a:ext>
            </a:extLst>
          </a:blip>
          <a:srcRect l="49030" t="896" r="1180" b="960"/>
          <a:stretch>
            <a:fillRect/>
          </a:stretch>
        </p:blipFill>
        <p:spPr bwMode="auto">
          <a:xfrm>
            <a:off x="123190" y="122555"/>
            <a:ext cx="543560" cy="5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 userDrawn="1"/>
        </p:nvCxnSpPr>
        <p:spPr>
          <a:xfrm>
            <a:off x="0" y="714479"/>
            <a:ext cx="12192000" cy="0"/>
          </a:xfrm>
          <a:prstGeom prst="line">
            <a:avLst/>
          </a:prstGeom>
          <a:ln w="38100">
            <a:solidFill>
              <a:srgbClr val="832C6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同侧圆角矩形 1"/>
          <p:cNvSpPr/>
          <p:nvPr userDrawn="1"/>
        </p:nvSpPr>
        <p:spPr>
          <a:xfrm>
            <a:off x="7738110" y="219710"/>
            <a:ext cx="1960880" cy="497205"/>
          </a:xfrm>
          <a:prstGeom prst="round2SameRect">
            <a:avLst/>
          </a:prstGeom>
          <a:solidFill>
            <a:srgbClr val="832C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俱乐部介绍</a:t>
            </a:r>
          </a:p>
        </p:txBody>
      </p:sp>
    </p:spTree>
    <p:extLst>
      <p:ext uri="{BB962C8B-B14F-4D97-AF65-F5344CB8AC3E}">
        <p14:creationId xmlns:p14="http://schemas.microsoft.com/office/powerpoint/2010/main" val="253194935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70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65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2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2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484312"/>
            <a:ext cx="1129347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271178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047750"/>
            <a:ext cx="1129347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3721391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0313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614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865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0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37336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929144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3318019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90406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5181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491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8298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1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905" y="457499"/>
            <a:ext cx="11291061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484313"/>
            <a:ext cx="1129347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35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34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78">
          <p15:clr>
            <a:srgbClr val="F26B43"/>
          </p15:clr>
        </p15:guide>
        <p15:guide id="8" orient="horz" pos="91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46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8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3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2" Type="http://schemas.openxmlformats.org/officeDocument/2006/relationships/image" Target="../media/image82.png"/><Relationship Id="rId16" Type="http://schemas.openxmlformats.org/officeDocument/2006/relationships/image" Target="../media/image96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png"/><Relationship Id="rId15" Type="http://schemas.openxmlformats.org/officeDocument/2006/relationships/image" Target="../media/image95.jpe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Relationship Id="rId1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Relationship Id="rId9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openeuler/" TargetMode="External"/><Relationship Id="rId2" Type="http://schemas.openxmlformats.org/officeDocument/2006/relationships/hyperlink" Target="https://openeuler.org/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openeuler.org/zh/community/contribution/" TargetMode="External"/><Relationship Id="rId1" Type="http://schemas.openxmlformats.org/officeDocument/2006/relationships/slideLayout" Target="../slideLayouts/slideLayout3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3045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1497" y="3880332"/>
            <a:ext cx="8607212" cy="1923701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宫晓利、蒲凌君、张久武、李浩然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 wanch_lhr@nankai.edu.cn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密码与网络空间安全学院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88C03-CE24-5729-2F99-798D6A729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0B2219-5EFC-55E2-593D-FCE77C71E13F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77A0E6B-1E68-1179-BEA6-76BADEE66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19" y="795655"/>
            <a:ext cx="9817331" cy="77787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年前的计算机系统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CC92EA-A687-0061-AFDE-B3B52338E3FC}"/>
              </a:ext>
            </a:extLst>
          </p:cNvPr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>
              <a:extLst>
                <a:ext uri="{FF2B5EF4-FFF2-40B4-BE49-F238E27FC236}">
                  <a16:creationId xmlns:a16="http://schemas.microsoft.com/office/drawing/2014/main" id="{29336E49-20BF-CF2A-CE88-72DB97D89261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5F1B112-06BD-64DD-4A69-DEB7B63A745E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>
            <a:extLst>
              <a:ext uri="{FF2B5EF4-FFF2-40B4-BE49-F238E27FC236}">
                <a16:creationId xmlns:a16="http://schemas.microsoft.com/office/drawing/2014/main" id="{5D15733E-7766-3574-1BD2-C3FC09F57A1E}"/>
              </a:ext>
            </a:extLst>
          </p:cNvPr>
          <p:cNvSpPr txBox="1"/>
          <p:nvPr/>
        </p:nvSpPr>
        <p:spPr>
          <a:xfrm>
            <a:off x="551815" y="1573530"/>
            <a:ext cx="1057656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面向硬件的细节编程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整个这台计算机全由程序员控制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一旦开始运行，就不再和其他程序交互，直到退出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有非常清晰的输入和输出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50年前“操作系统”的样子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7665630" y="1644095"/>
            <a:ext cx="3670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内存增大了数倍，可以同时加载多个以前版本的程序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主频提升了数倍，可以在多个程序间分时复用而不被查觉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665628" y="3241033"/>
            <a:ext cx="3670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</a:t>
            </a:r>
            <a:r>
              <a:rPr lang="en-US" altLang="zh-CN" dirty="0"/>
              <a:t>Operator</a:t>
            </a:r>
            <a:r>
              <a:rPr lang="zh-CN" altLang="en-US" dirty="0"/>
              <a:t>需要解决多个程序</a:t>
            </a:r>
            <a:endParaRPr lang="en-US" altLang="zh-CN" dirty="0"/>
          </a:p>
          <a:p>
            <a:r>
              <a:rPr lang="zh-CN" altLang="en-US" dirty="0"/>
              <a:t>在尽可能不修改代码的情况下，重复加载使用的问题，</a:t>
            </a:r>
            <a:endParaRPr lang="en-US" altLang="zh-CN" dirty="0"/>
          </a:p>
          <a:p>
            <a:r>
              <a:rPr lang="zh-CN" altLang="en-US" dirty="0"/>
              <a:t>以及多个程序共存且相互不要干扰、破坏的问题</a:t>
            </a:r>
            <a:endParaRPr lang="en-US" altLang="zh-CN" dirty="0"/>
          </a:p>
          <a:p>
            <a:r>
              <a:rPr lang="zh-CN" altLang="en-US" dirty="0"/>
              <a:t>以及如何尽可能提升资源利用效率的问题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828E1CED-61CE-47DE-8893-4B9876852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525" y="5483115"/>
            <a:ext cx="30556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程序指令访问资源</a:t>
            </a:r>
            <a:endParaRPr lang="en-US" altLang="zh-CN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需要根据加载位置发生变化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85850249-4765-4ACE-B41C-51F37ABE3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40" y="3443288"/>
            <a:ext cx="86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47" name="矩形 5">
            <a:extLst>
              <a:ext uri="{FF2B5EF4-FFF2-40B4-BE49-F238E27FC236}">
                <a16:creationId xmlns:a16="http://schemas.microsoft.com/office/drawing/2014/main" id="{56394950-02FA-4F3E-8BC3-F0E89150E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65" y="425608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FD31757-3C12-4A8B-91CE-0A7BA68D885C}"/>
              </a:ext>
            </a:extLst>
          </p:cNvPr>
          <p:cNvCxnSpPr/>
          <p:nvPr/>
        </p:nvCxnSpPr>
        <p:spPr>
          <a:xfrm>
            <a:off x="978627" y="3624263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C16736D-606E-49D9-9E66-5844CCF1AA9B}"/>
              </a:ext>
            </a:extLst>
          </p:cNvPr>
          <p:cNvCxnSpPr/>
          <p:nvPr/>
        </p:nvCxnSpPr>
        <p:spPr>
          <a:xfrm flipV="1">
            <a:off x="1673952" y="3028950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D2C946B-2B83-4E04-86E2-A065241CB3D2}"/>
              </a:ext>
            </a:extLst>
          </p:cNvPr>
          <p:cNvCxnSpPr/>
          <p:nvPr/>
        </p:nvCxnSpPr>
        <p:spPr>
          <a:xfrm flipV="1">
            <a:off x="2080352" y="369252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FB02DC9-A18C-4581-9F17-8FDCFAEA1BCB}"/>
              </a:ext>
            </a:extLst>
          </p:cNvPr>
          <p:cNvCxnSpPr/>
          <p:nvPr/>
        </p:nvCxnSpPr>
        <p:spPr>
          <a:xfrm flipV="1">
            <a:off x="3336065" y="3035300"/>
            <a:ext cx="0" cy="54451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11">
            <a:extLst>
              <a:ext uri="{FF2B5EF4-FFF2-40B4-BE49-F238E27FC236}">
                <a16:creationId xmlns:a16="http://schemas.microsoft.com/office/drawing/2014/main" id="{88C36CDB-D860-4E81-9E3F-918A8499A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2" y="1885950"/>
            <a:ext cx="156368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矩形 12">
            <a:extLst>
              <a:ext uri="{FF2B5EF4-FFF2-40B4-BE49-F238E27FC236}">
                <a16:creationId xmlns:a16="http://schemas.microsoft.com/office/drawing/2014/main" id="{F7D02ED2-9C03-4AF1-934E-64D3720D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640" y="1974850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13">
            <a:extLst>
              <a:ext uri="{FF2B5EF4-FFF2-40B4-BE49-F238E27FC236}">
                <a16:creationId xmlns:a16="http://schemas.microsoft.com/office/drawing/2014/main" id="{7E36B86B-918B-40FF-BC80-1D834AFF0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15" y="2366963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59" name="矩形 14">
            <a:extLst>
              <a:ext uri="{FF2B5EF4-FFF2-40B4-BE49-F238E27FC236}">
                <a16:creationId xmlns:a16="http://schemas.microsoft.com/office/drawing/2014/main" id="{D3D7473A-7BA0-4098-BC39-0D55192B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840" y="2719388"/>
            <a:ext cx="850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60" name="矩形 16">
            <a:extLst>
              <a:ext uri="{FF2B5EF4-FFF2-40B4-BE49-F238E27FC236}">
                <a16:creationId xmlns:a16="http://schemas.microsoft.com/office/drawing/2014/main" id="{002D43AA-2C36-414C-BC2F-B8AF770A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765" y="2101850"/>
            <a:ext cx="6080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61" name="组合 18">
            <a:extLst>
              <a:ext uri="{FF2B5EF4-FFF2-40B4-BE49-F238E27FC236}">
                <a16:creationId xmlns:a16="http://schemas.microsoft.com/office/drawing/2014/main" id="{950D67FA-387F-49F6-BF6B-3D661CF7CCD3}"/>
              </a:ext>
            </a:extLst>
          </p:cNvPr>
          <p:cNvGrpSpPr>
            <a:grpSpLocks/>
          </p:cNvGrpSpPr>
          <p:nvPr/>
        </p:nvGrpSpPr>
        <p:grpSpPr bwMode="auto">
          <a:xfrm>
            <a:off x="2888390" y="2582863"/>
            <a:ext cx="893762" cy="484187"/>
            <a:chOff x="7497779" y="2557344"/>
            <a:chExt cx="892996" cy="485244"/>
          </a:xfrm>
        </p:grpSpPr>
        <p:pic>
          <p:nvPicPr>
            <p:cNvPr id="62" name="图片 19">
              <a:extLst>
                <a:ext uri="{FF2B5EF4-FFF2-40B4-BE49-F238E27FC236}">
                  <a16:creationId xmlns:a16="http://schemas.microsoft.com/office/drawing/2014/main" id="{2F3CF461-5057-41C3-BF09-E369E36F4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矩形 20">
              <a:extLst>
                <a:ext uri="{FF2B5EF4-FFF2-40B4-BE49-F238E27FC236}">
                  <a16:creationId xmlns:a16="http://schemas.microsoft.com/office/drawing/2014/main" id="{94A3DFD2-EA75-4DAE-8BF7-E99989B9C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28">
            <a:extLst>
              <a:ext uri="{FF2B5EF4-FFF2-40B4-BE49-F238E27FC236}">
                <a16:creationId xmlns:a16="http://schemas.microsoft.com/office/drawing/2014/main" id="{B915FA00-2E7D-4033-91C9-3E8D9747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040" y="1843088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736500A-7902-4816-9CEB-7E1B4CDF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4260850"/>
            <a:ext cx="2038350" cy="4619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66" name="图片 38">
            <a:extLst>
              <a:ext uri="{FF2B5EF4-FFF2-40B4-BE49-F238E27FC236}">
                <a16:creationId xmlns:a16="http://schemas.microsoft.com/office/drawing/2014/main" id="{9898B8C3-474A-42F8-BCA0-81A148225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15" y="4700588"/>
            <a:ext cx="2038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1">
            <a:extLst>
              <a:ext uri="{FF2B5EF4-FFF2-40B4-BE49-F238E27FC236}">
                <a16:creationId xmlns:a16="http://schemas.microsoft.com/office/drawing/2014/main" id="{D5B40AEB-653C-4BA0-BC29-7B3C2AA5A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717" y="4151313"/>
            <a:ext cx="1973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%AH $0x5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%BH $0x7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add  %AH %BH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$0x9 %AH</a:t>
            </a: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4D436E7-F615-401D-8B83-D460B249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5137150"/>
            <a:ext cx="2038350" cy="461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62ADFB0-E1E9-4A6F-9F7E-D18CD6FB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5575300"/>
            <a:ext cx="2038350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82A6455B-4074-41CD-A06A-BC398B4EC435}"/>
              </a:ext>
            </a:extLst>
          </p:cNvPr>
          <p:cNvGrpSpPr>
            <a:grpSpLocks/>
          </p:cNvGrpSpPr>
          <p:nvPr/>
        </p:nvGrpSpPr>
        <p:grpSpPr bwMode="auto">
          <a:xfrm>
            <a:off x="2599465" y="5008563"/>
            <a:ext cx="828675" cy="1008062"/>
            <a:chOff x="2448757" y="4823993"/>
            <a:chExt cx="829038" cy="100868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8405C19-DC06-4D1A-88FF-0F04A0A7884A}"/>
                </a:ext>
              </a:extLst>
            </p:cNvPr>
            <p:cNvSpPr/>
            <p:nvPr/>
          </p:nvSpPr>
          <p:spPr>
            <a:xfrm>
              <a:off x="2450345" y="4823993"/>
              <a:ext cx="150879" cy="1302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43917DA-BE8E-42D3-8298-F6ECA31B0DB7}"/>
                </a:ext>
              </a:extLst>
            </p:cNvPr>
            <p:cNvSpPr/>
            <p:nvPr/>
          </p:nvSpPr>
          <p:spPr>
            <a:xfrm>
              <a:off x="2790219" y="4825581"/>
              <a:ext cx="150879" cy="1302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C289859-7D48-4A38-A069-4F6534905240}"/>
                </a:ext>
              </a:extLst>
            </p:cNvPr>
            <p:cNvSpPr/>
            <p:nvPr/>
          </p:nvSpPr>
          <p:spPr>
            <a:xfrm>
              <a:off x="3123740" y="4825581"/>
              <a:ext cx="152467" cy="13025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156573E-30F4-4391-9B41-62BA24B84FF8}"/>
                </a:ext>
              </a:extLst>
            </p:cNvPr>
            <p:cNvSpPr/>
            <p:nvPr/>
          </p:nvSpPr>
          <p:spPr>
            <a:xfrm>
              <a:off x="2448757" y="5702420"/>
              <a:ext cx="150878" cy="1302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918F2D0-3FCA-4895-8166-F5ED37F20951}"/>
                </a:ext>
              </a:extLst>
            </p:cNvPr>
            <p:cNvSpPr/>
            <p:nvPr/>
          </p:nvSpPr>
          <p:spPr>
            <a:xfrm>
              <a:off x="2788631" y="5702420"/>
              <a:ext cx="150878" cy="12866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F615A55-D9B2-4369-A1BA-AD708757C26C}"/>
                </a:ext>
              </a:extLst>
            </p:cNvPr>
            <p:cNvSpPr/>
            <p:nvPr/>
          </p:nvSpPr>
          <p:spPr>
            <a:xfrm>
              <a:off x="3126916" y="5702420"/>
              <a:ext cx="150879" cy="1286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36F31A5B-C539-4514-9960-06714CAC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77" y="5849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F9832C4-451D-4340-8BD5-343465B78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827" y="4127500"/>
            <a:ext cx="101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45" grpId="0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50年前“操作系统”的样子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585750"/>
              </p:ext>
            </p:extLst>
          </p:nvPr>
        </p:nvGraphicFramePr>
        <p:xfrm>
          <a:off x="4807815" y="1374349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2402840" imgH="2949575" progId="Visio.Drawing.6">
                  <p:embed/>
                </p:oleObj>
              </mc:Choice>
              <mc:Fallback>
                <p:oleObj name="Visio" r:id="rId3" imgW="2402840" imgH="2949575" progId="Visio.Drawing.6">
                  <p:embed/>
                  <p:pic>
                    <p:nvPicPr>
                      <p:cNvPr id="880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15" y="1374349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65190"/>
              </p:ext>
            </p:extLst>
          </p:nvPr>
        </p:nvGraphicFramePr>
        <p:xfrm>
          <a:off x="4374427" y="1807736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5" imgW="3289935" imgH="1676400" progId="Visio.Drawing.6">
                  <p:embed/>
                </p:oleObj>
              </mc:Choice>
              <mc:Fallback>
                <p:oleObj name="Visio" r:id="rId5" imgW="3289935" imgH="1676400" progId="Visio.Drawing.6">
                  <p:embed/>
                  <p:pic>
                    <p:nvPicPr>
                      <p:cNvPr id="880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427" y="1807736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472986"/>
              </p:ext>
            </p:extLst>
          </p:nvPr>
        </p:nvGraphicFramePr>
        <p:xfrm>
          <a:off x="4374427" y="1663274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7" imgW="3899535" imgH="2321560" progId="Visio.Drawing.6">
                  <p:embed/>
                </p:oleObj>
              </mc:Choice>
              <mc:Fallback>
                <p:oleObj name="Visio" r:id="rId7" imgW="3899535" imgH="2321560" progId="Visio.Drawing.6">
                  <p:embed/>
                  <p:pic>
                    <p:nvPicPr>
                      <p:cNvPr id="880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427" y="1663274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3186978" y="4477375"/>
            <a:ext cx="48349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每个任务依次执行，执行时不必考虑其他任务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3239365" y="4460541"/>
            <a:ext cx="5739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</a:rPr>
              <a:t>如果有足够多的资源，所有的任务可以独立的并行执行</a:t>
            </a:r>
            <a:endParaRPr kumimoji="0" lang="en-US" altLang="zh-CN" sz="18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2952027" y="3674255"/>
            <a:ext cx="7773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分时复用</a:t>
            </a:r>
            <a:r>
              <a:rPr kumimoji="0" lang="en-US" altLang="zh-CN" sz="1800" b="1" dirty="0">
                <a:solidFill>
                  <a:schemeClr val="tx1"/>
                </a:solidFill>
                <a:latin typeface="Tahoma" panose="020B0604030504040204" pitchFamily="34" charset="0"/>
              </a:rPr>
              <a:t>: </a:t>
            </a: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每个任务只占用了一个“时间片”，但却制造了并行执行的假象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让一台计算机同时可以服务多个用户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6F2DAC-66B3-4912-98AB-5AC28C9C01E1}"/>
              </a:ext>
            </a:extLst>
          </p:cNvPr>
          <p:cNvSpPr txBox="1"/>
          <p:nvPr/>
        </p:nvSpPr>
        <p:spPr>
          <a:xfrm>
            <a:off x="2097710" y="4455229"/>
            <a:ext cx="9018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此时的</a:t>
            </a:r>
            <a:r>
              <a:rPr lang="en-US" altLang="zh-CN" dirty="0"/>
              <a:t>Operator:</a:t>
            </a:r>
          </a:p>
          <a:p>
            <a:r>
              <a:rPr lang="en-US" altLang="zh-CN" dirty="0"/>
              <a:t>(a)</a:t>
            </a:r>
            <a:r>
              <a:rPr lang="zh-CN" altLang="en-US" dirty="0"/>
              <a:t>管理可用的资源，将程序加载到可用的内存区域</a:t>
            </a:r>
            <a:endParaRPr lang="en-US" altLang="zh-CN" dirty="0"/>
          </a:p>
          <a:p>
            <a:r>
              <a:rPr lang="en-US" altLang="zh-CN" dirty="0"/>
              <a:t>(b)</a:t>
            </a:r>
            <a:r>
              <a:rPr lang="zh-CN" altLang="en-US" dirty="0"/>
              <a:t>通过与编程人员的合作，使得程序能够与内存地址以及其他资源相适配</a:t>
            </a:r>
            <a:endParaRPr lang="en-US" altLang="zh-CN" dirty="0"/>
          </a:p>
          <a:p>
            <a:r>
              <a:rPr lang="en-US" altLang="zh-CN" dirty="0"/>
              <a:t>(c)</a:t>
            </a:r>
            <a:r>
              <a:rPr lang="zh-CN" altLang="en-US" dirty="0"/>
              <a:t>管理好</a:t>
            </a:r>
            <a:r>
              <a:rPr lang="en-US" altLang="zh-CN" dirty="0"/>
              <a:t>CPU</a:t>
            </a:r>
            <a:r>
              <a:rPr lang="zh-CN" altLang="en-US" dirty="0"/>
              <a:t>，快速的在多个程序之间切换而不被用户觉察</a:t>
            </a:r>
            <a:endParaRPr lang="en-US" altLang="zh-CN" dirty="0"/>
          </a:p>
          <a:p>
            <a:r>
              <a:rPr lang="en-US" altLang="zh-CN" dirty="0"/>
              <a:t>(d)</a:t>
            </a:r>
            <a:r>
              <a:rPr lang="zh-CN" altLang="en-US" dirty="0"/>
              <a:t>及时发现退出的程序并加载新和程序</a:t>
            </a:r>
            <a:endParaRPr lang="en-US" altLang="zh-CN" dirty="0"/>
          </a:p>
          <a:p>
            <a:r>
              <a:rPr lang="zh-CN" altLang="en-US" dirty="0"/>
              <a:t>由于人力已经不能承担资源管理的任务，</a:t>
            </a:r>
            <a:r>
              <a:rPr lang="en-US" altLang="zh-CN" dirty="0"/>
              <a:t>Operator</a:t>
            </a:r>
            <a:r>
              <a:rPr lang="zh-CN" altLang="en-US" dirty="0"/>
              <a:t>也就由</a:t>
            </a:r>
            <a:r>
              <a:rPr lang="en-US" altLang="zh-CN" dirty="0"/>
              <a:t>Operating System</a:t>
            </a:r>
            <a:r>
              <a:rPr lang="zh-CN" altLang="en-US" dirty="0"/>
              <a:t>代替了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CE1F0-6A88-4274-815B-3943F6F5412D}"/>
              </a:ext>
            </a:extLst>
          </p:cNvPr>
          <p:cNvSpPr txBox="1"/>
          <p:nvPr/>
        </p:nvSpPr>
        <p:spPr>
          <a:xfrm>
            <a:off x="2097710" y="6175167"/>
            <a:ext cx="737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思考：技术的发展是取代人类还是造福人类？</a:t>
            </a:r>
          </a:p>
        </p:txBody>
      </p:sp>
    </p:spTree>
    <p:extLst>
      <p:ext uri="{BB962C8B-B14F-4D97-AF65-F5344CB8AC3E}">
        <p14:creationId xmlns:p14="http://schemas.microsoft.com/office/powerpoint/2010/main" val="14963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A6A3-051F-0D0C-3976-AAEA47EF0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15518C-67C6-B9BA-F245-8D11D3B51991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FE3F10-AF92-4694-DFBE-F8FE968D6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19" y="795655"/>
            <a:ext cx="9817331" cy="777875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在演进的过程中，操作系统逐步具备了哪些功能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2D0AAE-62D1-7CD6-4A5B-A9443EC37592}"/>
              </a:ext>
            </a:extLst>
          </p:cNvPr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>
              <a:extLst>
                <a:ext uri="{FF2B5EF4-FFF2-40B4-BE49-F238E27FC236}">
                  <a16:creationId xmlns:a16="http://schemas.microsoft.com/office/drawing/2014/main" id="{9421E7AB-948C-6B48-DBE8-FD30CCCDE3A2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EE0157E-DC2A-B9AE-FFF4-1A7BF85F969E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>
            <a:extLst>
              <a:ext uri="{FF2B5EF4-FFF2-40B4-BE49-F238E27FC236}">
                <a16:creationId xmlns:a16="http://schemas.microsoft.com/office/drawing/2014/main" id="{FE16C170-6098-B779-CD8C-2C4FB59F775A}"/>
              </a:ext>
            </a:extLst>
          </p:cNvPr>
          <p:cNvSpPr txBox="1"/>
          <p:nvPr/>
        </p:nvSpPr>
        <p:spPr>
          <a:xfrm>
            <a:off x="551815" y="1573530"/>
            <a:ext cx="1057656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交互管理能力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96950" lvl="1" indent="-539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成了用户（开发者）与硬件之间的接口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屏蔽硬件细节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应用程序开发者不必关心地址排布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关键代码共享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外设控制等共用代码在应用程序间复用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资源管理与控制 </a:t>
            </a:r>
          </a:p>
          <a:p>
            <a:pPr marL="996950" lvl="1" indent="-539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决定给予或收回程序的运行权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24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A37E0-4F20-073A-D840-9B2D59E4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B4E383-D3C7-04E3-2CF2-BCB6D2504E63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6C0FD20-48C2-E1B6-70A7-7E5BA76F1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那个时候对于操作系统的要求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B91E42-9FCD-3DF2-53BF-847E75D25260}"/>
              </a:ext>
            </a:extLst>
          </p:cNvPr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>
              <a:extLst>
                <a:ext uri="{FF2B5EF4-FFF2-40B4-BE49-F238E27FC236}">
                  <a16:creationId xmlns:a16="http://schemas.microsoft.com/office/drawing/2014/main" id="{A27A48C9-0880-D229-2575-94696DAFE64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6CF7162-796D-14BC-46D7-19CEACC58CA2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>
            <a:extLst>
              <a:ext uri="{FF2B5EF4-FFF2-40B4-BE49-F238E27FC236}">
                <a16:creationId xmlns:a16="http://schemas.microsoft.com/office/drawing/2014/main" id="{83E3478C-D300-ABBD-65A6-12F70AC6E079}"/>
              </a:ext>
            </a:extLst>
          </p:cNvPr>
          <p:cNvSpPr txBox="1"/>
          <p:nvPr/>
        </p:nvSpPr>
        <p:spPr>
          <a:xfrm>
            <a:off x="551815" y="1745615"/>
            <a:ext cx="1101471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设备利用率高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合理分配资源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减少相互干扰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简化应用开发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…………</a:t>
            </a:r>
          </a:p>
        </p:txBody>
      </p:sp>
    </p:spTree>
    <p:extLst>
      <p:ext uri="{BB962C8B-B14F-4D97-AF65-F5344CB8AC3E}">
        <p14:creationId xmlns:p14="http://schemas.microsoft.com/office/powerpoint/2010/main" val="4887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现代化“操作系统”的样子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便于用户使用（图形界面用户，以及开发人员）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待机时间长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不能卡顿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多个设备要协同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体验要酷炫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彰显个性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…………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9BC94-4E42-AD72-C8A9-877CAD24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CC0B85-F302-CD68-5594-1A14F4FBB57A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1A32B95-240B-C666-5B58-9BF55E6D5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“操作系统”的演进方向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BDB678-6DFC-ECD4-8A7A-7706676CAB21}"/>
              </a:ext>
            </a:extLst>
          </p:cNvPr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>
              <a:extLst>
                <a:ext uri="{FF2B5EF4-FFF2-40B4-BE49-F238E27FC236}">
                  <a16:creationId xmlns:a16="http://schemas.microsoft.com/office/drawing/2014/main" id="{FE47BE6F-6CC1-8BB9-B8EF-D83F64ACE80D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3816F35-F263-B254-9DE2-67A7E8319045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>
            <a:extLst>
              <a:ext uri="{FF2B5EF4-FFF2-40B4-BE49-F238E27FC236}">
                <a16:creationId xmlns:a16="http://schemas.microsoft.com/office/drawing/2014/main" id="{E154C77E-DC53-524F-C938-F8881C63CCC0}"/>
              </a:ext>
            </a:extLst>
          </p:cNvPr>
          <p:cNvSpPr txBox="1"/>
          <p:nvPr/>
        </p:nvSpPr>
        <p:spPr>
          <a:xfrm>
            <a:off x="551815" y="1745615"/>
            <a:ext cx="1101471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提高计算机资源的利用率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改善用户体验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为开发者提供便利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为新的硬件提供支持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为新的应用场景提供支持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62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7AD0-EE94-CE00-4306-DA5A9258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7D1310-1A25-09FA-1979-B7CB11BDC942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F471D2C-3FF0-9B06-A684-F44FBC114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延伸阅读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3A09CE-F5AE-FCF7-2C49-B36B29A4E5DA}"/>
              </a:ext>
            </a:extLst>
          </p:cNvPr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>
              <a:extLst>
                <a:ext uri="{FF2B5EF4-FFF2-40B4-BE49-F238E27FC236}">
                  <a16:creationId xmlns:a16="http://schemas.microsoft.com/office/drawing/2014/main" id="{2609FA92-C1A3-DFEC-BD55-35C5595D236D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489A653-A3AD-7E7C-FDC2-11A96F4D6B9F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A51D3A-AAEA-4E03-9A0E-2F7DEFB3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05" y="795655"/>
            <a:ext cx="9058275" cy="54959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F2053-60E8-0649-62E9-D6D74959BFAF}"/>
              </a:ext>
            </a:extLst>
          </p:cNvPr>
          <p:cNvSpPr txBox="1"/>
          <p:nvPr/>
        </p:nvSpPr>
        <p:spPr>
          <a:xfrm>
            <a:off x="274320" y="6120536"/>
            <a:ext cx="1164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https://www.aiwire.net/2025/01/29/ai-needs-its-linux-oumi-comes-out-of-stealth-with-an-open-source-vision/</a:t>
            </a:r>
          </a:p>
        </p:txBody>
      </p:sp>
    </p:spTree>
    <p:extLst>
      <p:ext uri="{BB962C8B-B14F-4D97-AF65-F5344CB8AC3E}">
        <p14:creationId xmlns:p14="http://schemas.microsoft.com/office/powerpoint/2010/main" val="18666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happens behind “Hello World”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64517" name="AutoShape 5"/>
          <p:cNvSpPr>
            <a:spLocks noChangeArrowheads="1"/>
          </p:cNvSpPr>
          <p:nvPr/>
        </p:nvSpPr>
        <p:spPr bwMode="auto">
          <a:xfrm flipV="1">
            <a:off x="3100070" y="1812925"/>
            <a:ext cx="5325745" cy="4194175"/>
          </a:xfrm>
          <a:prstGeom prst="verticalScroll">
            <a:avLst>
              <a:gd name="adj" fmla="val 7477"/>
            </a:avLst>
          </a:prstGeom>
          <a:solidFill>
            <a:srgbClr val="CCCCFF"/>
          </a:solidFill>
          <a:ln w="25400">
            <a:solidFill>
              <a:schemeClr val="tx1"/>
            </a:solidFill>
            <a:rou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using namespace std;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int main(int argc, char *argv[])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cout&lt;&lt;"hello world";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return 0;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  <a:r>
              <a:rPr lang="en-US" altLang="zh-CN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ello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d发生了什么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VSCode和操作系统的交互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敲击键盘，得到文字（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程序源代码转换成指令，编译、链接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，得到可执行程序（为什么指令序列得到了，还要构造可执行程序）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你的程序和系统的交互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开始运行，控制屏幕（为什么可以得到一个窗口）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结束运行（为什么程序会退出？）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被强制杀死（为什么？）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7617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章节1-1：引言</a:t>
            </a: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对操作系统的直观感受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3" name="文本框 2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操作系统是一些函数的集合，应用程序开发人员调用它们，可以减少对硬件细节适配工作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操作系统是一个权限更高的软件，它掌管着其他软件的生命周期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没有公认的精确定义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控制程序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一个软件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控制程序执行过程，防止错误和计算机的不当使用（阻止应用相互破坏）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方便用户使用计算机系统（提供键盘、鼠标、多点触控、图形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UI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等）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资源管理器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应用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程序与硬件之间的中间层</a:t>
            </a: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管理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各种计算机软硬件资源，给用户程序提供服务</a:t>
            </a: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提供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访问计算机软硬件资源的高效手段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解决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资源访问冲突，确保资源公平使用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4365" y="5771515"/>
            <a:ext cx="109321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是计算机的心脏，操作系统是计算机的灵魂</a:t>
            </a:r>
          </a:p>
        </p:txBody>
      </p:sp>
    </p:spTree>
    <p:extLst>
      <p:ext uri="{BB962C8B-B14F-4D97-AF65-F5344CB8AC3E}">
        <p14:creationId xmlns:p14="http://schemas.microsoft.com/office/powerpoint/2010/main" val="34615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操作系统的地位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5" y="2531745"/>
            <a:ext cx="2687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83" y="2531745"/>
            <a:ext cx="27860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70" y="1604645"/>
            <a:ext cx="57229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375 -0.0335185 L -0.273229 0.0375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0" y="3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6875 0.00675926 L -0.386146 0.0307407 " pathEditMode="relative" rAng="0" ptsTypes="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17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1932623" y="1787525"/>
          <a:ext cx="1889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3" imgW="1715770" imgH="993140" progId="Visio.Drawing.6">
                  <p:embed/>
                </p:oleObj>
              </mc:Choice>
              <mc:Fallback>
                <p:oleObj name="Visio" r:id="rId3" imgW="1715770" imgH="99314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623" y="1787525"/>
                        <a:ext cx="1889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4094798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5" imgW="1704340" imgH="982345" progId="Visio.Drawing.6">
                  <p:embed/>
                </p:oleObj>
              </mc:Choice>
              <mc:Fallback>
                <p:oleObj name="Visio" r:id="rId5" imgW="1704340" imgH="982345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798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6110923" y="1785938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Visio" r:id="rId7" imgW="1704340" imgH="982345" progId="Visio.Drawing.6">
                  <p:embed/>
                </p:oleObj>
              </mc:Choice>
              <mc:Fallback>
                <p:oleObj name="Visio" r:id="rId7" imgW="1704340" imgH="982345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923" y="1785938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8055610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9" imgW="1704340" imgH="982345" progId="Visio.Drawing.6">
                  <p:embed/>
                </p:oleObj>
              </mc:Choice>
              <mc:Fallback>
                <p:oleObj name="Visio" r:id="rId9" imgW="1704340" imgH="982345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5610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AutoShape 9"/>
          <p:cNvSpPr>
            <a:spLocks noChangeArrowheads="1"/>
          </p:cNvSpPr>
          <p:nvPr/>
        </p:nvSpPr>
        <p:spPr bwMode="auto">
          <a:xfrm rot="-3191134">
            <a:off x="4224179" y="1943894"/>
            <a:ext cx="539750" cy="1296988"/>
          </a:xfrm>
          <a:prstGeom prst="curvedLeftArrow">
            <a:avLst>
              <a:gd name="adj1" fmla="val 48059"/>
              <a:gd name="adj2" fmla="val 96118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4" name="AutoShape 10"/>
          <p:cNvSpPr>
            <a:spLocks noChangeArrowheads="1"/>
          </p:cNvSpPr>
          <p:nvPr/>
        </p:nvSpPr>
        <p:spPr bwMode="auto">
          <a:xfrm rot="-3191134">
            <a:off x="8466773" y="1820863"/>
            <a:ext cx="503237" cy="1296987"/>
          </a:xfrm>
          <a:prstGeom prst="curvedLeftArrow">
            <a:avLst>
              <a:gd name="adj1" fmla="val 51546"/>
              <a:gd name="adj2" fmla="val 10309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 rot="-7352346">
            <a:off x="6550660" y="2781301"/>
            <a:ext cx="757237" cy="1731962"/>
          </a:xfrm>
          <a:prstGeom prst="curvedRightArrow">
            <a:avLst>
              <a:gd name="adj1" fmla="val 23560"/>
              <a:gd name="adj2" fmla="val 69305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2956560" y="4954588"/>
          <a:ext cx="32400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11" imgW="1851660" imgH="711200" progId="Visio.Drawing.6">
                  <p:embed/>
                </p:oleObj>
              </mc:Choice>
              <mc:Fallback>
                <p:oleObj name="Visio" r:id="rId11" imgW="1851660" imgH="711200" progId="Visio.Drawing.6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560" y="4954588"/>
                        <a:ext cx="32400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7" name="AutoShape 13"/>
          <p:cNvCxnSpPr>
            <a:cxnSpLocks noChangeShapeType="1"/>
          </p:cNvCxnSpPr>
          <p:nvPr/>
        </p:nvCxnSpPr>
        <p:spPr bwMode="auto">
          <a:xfrm rot="16200000" flipH="1">
            <a:off x="1337310" y="4054476"/>
            <a:ext cx="2663825" cy="431800"/>
          </a:xfrm>
          <a:prstGeom prst="bentConnector3">
            <a:avLst>
              <a:gd name="adj1" fmla="val 10005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2956560" y="4954588"/>
          <a:ext cx="32385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13" imgW="1851660" imgH="711200" progId="Visio.Drawing.6">
                  <p:embed/>
                </p:oleObj>
              </mc:Choice>
              <mc:Fallback>
                <p:oleObj name="Visio" r:id="rId13" imgW="1851660" imgH="711200" progId="Visio.Drawing.6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560" y="4954588"/>
                        <a:ext cx="32385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9" name="AutoShape 15"/>
          <p:cNvCxnSpPr>
            <a:cxnSpLocks noChangeShapeType="1"/>
          </p:cNvCxnSpPr>
          <p:nvPr/>
        </p:nvCxnSpPr>
        <p:spPr bwMode="auto">
          <a:xfrm rot="10800000" flipV="1">
            <a:off x="3677285" y="3694113"/>
            <a:ext cx="417513" cy="1189037"/>
          </a:xfrm>
          <a:prstGeom prst="bentConnector2">
            <a:avLst/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47909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15" imgW="2313940" imgH="869315" progId="Visio.Drawing.6">
                  <p:embed/>
                </p:oleObj>
              </mc:Choice>
              <mc:Fallback>
                <p:oleObj name="Visio" r:id="rId15" imgW="2313940" imgH="869315" progId="Visio.Drawing.6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09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1" name="AutoShape 17"/>
          <p:cNvCxnSpPr>
            <a:cxnSpLocks noChangeShapeType="1"/>
          </p:cNvCxnSpPr>
          <p:nvPr/>
        </p:nvCxnSpPr>
        <p:spPr bwMode="auto">
          <a:xfrm rot="16200000" flipH="1">
            <a:off x="6049011" y="3870325"/>
            <a:ext cx="2017712" cy="7937"/>
          </a:xfrm>
          <a:prstGeom prst="bentConnector3">
            <a:avLst>
              <a:gd name="adj1" fmla="val 49963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547909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17" imgW="2313940" imgH="869315" progId="Visio.Drawing.6">
                  <p:embed/>
                </p:oleObj>
              </mc:Choice>
              <mc:Fallback>
                <p:oleObj name="Visio" r:id="rId17" imgW="2313940" imgH="869315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09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3" name="AutoShape 19"/>
          <p:cNvCxnSpPr>
            <a:cxnSpLocks noChangeShapeType="1"/>
          </p:cNvCxnSpPr>
          <p:nvPr/>
        </p:nvCxnSpPr>
        <p:spPr bwMode="auto">
          <a:xfrm flipH="1">
            <a:off x="8717598" y="3694113"/>
            <a:ext cx="1223962" cy="1866900"/>
          </a:xfrm>
          <a:prstGeom prst="bentConnector3">
            <a:avLst>
              <a:gd name="adj1" fmla="val -1867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10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10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bldLvl="0" animBg="1"/>
      <p:bldP spid="62474" grpId="0" bldLvl="0" animBg="1"/>
      <p:bldP spid="6247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操作系统在计算机中的角色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1911033" y="3266758"/>
          <a:ext cx="5667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3" imgW="349885" imgH="824865" progId="Visio.Drawing.6">
                  <p:embed/>
                </p:oleObj>
              </mc:Choice>
              <mc:Fallback>
                <p:oleObj name="Visio" r:id="rId3" imgW="349885" imgH="824865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033" y="3266758"/>
                        <a:ext cx="56673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/>
          <p:nvPr/>
        </p:nvGrpSpPr>
        <p:grpSpPr bwMode="auto">
          <a:xfrm>
            <a:off x="8248333" y="2403158"/>
            <a:ext cx="1884362" cy="2497137"/>
            <a:chOff x="4059" y="1480"/>
            <a:chExt cx="1744" cy="2020"/>
          </a:xfrm>
        </p:grpSpPr>
        <p:graphicFrame>
          <p:nvGraphicFramePr>
            <p:cNvPr id="19473" name="Object 20"/>
            <p:cNvGraphicFramePr>
              <a:graphicFrameLocks noChangeAspect="1"/>
            </p:cNvGraphicFramePr>
            <p:nvPr/>
          </p:nvGraphicFramePr>
          <p:xfrm>
            <a:off x="4059" y="1480"/>
            <a:ext cx="1225" cy="1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Visio" r:id="rId5" imgW="1837690" imgH="2573020" progId="Visio.Drawing.6">
                    <p:embed/>
                  </p:oleObj>
                </mc:Choice>
                <mc:Fallback>
                  <p:oleObj name="Visio" r:id="rId5" imgW="1837690" imgH="2573020" progId="Visio.Drawing.6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480"/>
                          <a:ext cx="1225" cy="1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Text Box 21"/>
            <p:cNvSpPr txBox="1">
              <a:spLocks noChangeArrowheads="1"/>
            </p:cNvSpPr>
            <p:nvPr/>
          </p:nvSpPr>
          <p:spPr bwMode="auto">
            <a:xfrm>
              <a:off x="4152" y="3203"/>
              <a:ext cx="165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chemeClr val="tx1"/>
                  </a:solidFill>
                  <a:latin typeface="Tahoma" panose="020B0604030504040204" pitchFamily="34" charset="0"/>
                </a:rPr>
                <a:t>计算机硬件设备</a:t>
              </a:r>
            </a:p>
          </p:txBody>
        </p:sp>
      </p:grpSp>
      <p:graphicFrame>
        <p:nvGraphicFramePr>
          <p:cNvPr id="63510" name="Object 22"/>
          <p:cNvGraphicFramePr>
            <a:graphicFrameLocks noChangeAspect="1"/>
          </p:cNvGraphicFramePr>
          <p:nvPr/>
        </p:nvGraphicFramePr>
        <p:xfrm>
          <a:off x="2126933" y="2690495"/>
          <a:ext cx="220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Visio" r:id="rId7" imgW="215265" imgH="474980" progId="Visio.Drawing.6">
                  <p:embed/>
                </p:oleObj>
              </mc:Choice>
              <mc:Fallback>
                <p:oleObj name="Visio" r:id="rId7" imgW="215265" imgH="474980" progId="Visio.Drawing.6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6933" y="2690495"/>
                        <a:ext cx="2206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3206433" y="3339783"/>
            <a:ext cx="4321175" cy="792162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如何使用？</a:t>
            </a: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4143058" y="2787333"/>
          <a:ext cx="5397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Visio" r:id="rId9" imgW="582930" imgH="2070735" progId="Visio.Drawing.6">
                  <p:embed/>
                </p:oleObj>
              </mc:Choice>
              <mc:Fallback>
                <p:oleObj name="Visio" r:id="rId9" imgW="582930" imgH="2070735" progId="Visio.Drawing.6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058" y="2787333"/>
                        <a:ext cx="53975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5798820" y="2763520"/>
          <a:ext cx="5254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1" imgW="564515" imgH="2052955" progId="Visio.Drawing.6">
                  <p:embed/>
                </p:oleObj>
              </mc:Choice>
              <mc:Fallback>
                <p:oleObj name="Visio" r:id="rId11" imgW="564515" imgH="2052955" progId="Visio.Drawing.6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820" y="2763520"/>
                        <a:ext cx="5254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4287520" y="2187258"/>
          <a:ext cx="18494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13" imgW="1748155" imgH="574040" progId="Visio.Drawing.6">
                  <p:embed/>
                </p:oleObj>
              </mc:Choice>
              <mc:Fallback>
                <p:oleObj name="Visio" r:id="rId13" imgW="1748155" imgH="574040" progId="Visio.Drawing.6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520" y="2187258"/>
                        <a:ext cx="1849438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4317683" y="4678045"/>
          <a:ext cx="18415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15" imgW="1739265" imgH="574040" progId="Visio.Drawing.6">
                  <p:embed/>
                </p:oleObj>
              </mc:Choice>
              <mc:Fallback>
                <p:oleObj name="Visio" r:id="rId15" imgW="1739265" imgH="574040" progId="Visio.Drawing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683" y="4678045"/>
                        <a:ext cx="18415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AutoShape 28"/>
          <p:cNvSpPr>
            <a:spLocks noChangeArrowheads="1"/>
          </p:cNvSpPr>
          <p:nvPr/>
        </p:nvSpPr>
        <p:spPr bwMode="auto">
          <a:xfrm>
            <a:off x="6375083" y="3339783"/>
            <a:ext cx="1728787" cy="647700"/>
          </a:xfrm>
          <a:prstGeom prst="leftRightArrow">
            <a:avLst>
              <a:gd name="adj1" fmla="val 44815"/>
              <a:gd name="adj2" fmla="val 2309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底层硬件控制</a:t>
            </a:r>
          </a:p>
        </p:txBody>
      </p:sp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2774633" y="4058920"/>
            <a:ext cx="1223962" cy="576263"/>
          </a:xfrm>
          <a:prstGeom prst="rightArrow">
            <a:avLst>
              <a:gd name="adj1" fmla="val 47056"/>
              <a:gd name="adj2" fmla="val 34160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用户输入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2774633" y="2619058"/>
            <a:ext cx="1223962" cy="647700"/>
          </a:xfrm>
          <a:prstGeom prst="leftArrow">
            <a:avLst>
              <a:gd name="adj1" fmla="val 40500"/>
              <a:gd name="adj2" fmla="val 25983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处理结果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 bldLvl="0" animBg="1"/>
      <p:bldP spid="63511" grpId="1" bldLvl="0" animBg="1"/>
      <p:bldP spid="63516" grpId="0" bldLvl="0" animBg="1"/>
      <p:bldP spid="63517" grpId="0" bldLvl="0" animBg="1"/>
      <p:bldP spid="635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操作系统的功能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5" name="文本框 4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2519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kumimoji="0" lang="en-US" altLang="zh-CN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OS</a:t>
            </a:r>
            <a:r>
              <a:rPr kumimoji="0" lang="zh-CN" altLang="en-US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作为用户与计算机硬件系统之间的接口</a:t>
            </a:r>
            <a:endParaRPr kumimoji="0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kumimoji="0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为用户提供图形界面、命令行等交互方式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为应用程序的开发者提供系统库、系统调用等开发接口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OS</a:t>
            </a:r>
            <a:r>
              <a:rPr lang="zh-CN" altLang="en-US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作为计算机系统资源的管理者</a:t>
            </a:r>
            <a:endParaRPr kumimoji="0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管理处理器时间、内存、存储、输入输出（如显示等）资源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在多个用户（程序）之间分配资源，决定程序运行与否以及顺序等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OS</a:t>
            </a:r>
            <a:r>
              <a:rPr lang="zh-CN" altLang="en-US" sz="20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实现了对计算机资源的抽象</a:t>
            </a:r>
            <a:endParaRPr kumimoji="0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kumimoji="0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屏蔽硬件的细节差异，使用相同（相似）的接口管理一类资源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实现代码复用，相同（相似）的代码在系统中可以共用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171383" y="4457700"/>
            <a:ext cx="8056562" cy="40481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674620" y="4803775"/>
            <a:ext cx="7345363" cy="1311275"/>
          </a:xfrm>
          <a:custGeom>
            <a:avLst/>
            <a:gdLst>
              <a:gd name="T0" fmla="*/ 2147483646 w 5582"/>
              <a:gd name="T1" fmla="*/ 2147483646 h 826"/>
              <a:gd name="T2" fmla="*/ 2147483646 w 5582"/>
              <a:gd name="T3" fmla="*/ 2147483646 h 826"/>
              <a:gd name="T4" fmla="*/ 2147483646 w 5582"/>
              <a:gd name="T5" fmla="*/ 2147483646 h 826"/>
              <a:gd name="T6" fmla="*/ 2147483646 w 5582"/>
              <a:gd name="T7" fmla="*/ 2147483646 h 826"/>
              <a:gd name="T8" fmla="*/ 2147483646 w 5582"/>
              <a:gd name="T9" fmla="*/ 2147483646 h 826"/>
              <a:gd name="T10" fmla="*/ 2147483646 w 5582"/>
              <a:gd name="T11" fmla="*/ 2147483646 h 826"/>
              <a:gd name="T12" fmla="*/ 2147483646 w 5582"/>
              <a:gd name="T13" fmla="*/ 2147483646 h 826"/>
              <a:gd name="T14" fmla="*/ 2147483646 w 5582"/>
              <a:gd name="T15" fmla="*/ 2147483646 h 826"/>
              <a:gd name="T16" fmla="*/ 2147483646 w 5582"/>
              <a:gd name="T17" fmla="*/ 2147483646 h 826"/>
              <a:gd name="T18" fmla="*/ 2147483646 w 5582"/>
              <a:gd name="T19" fmla="*/ 2147483646 h 826"/>
              <a:gd name="T20" fmla="*/ 2147483646 w 5582"/>
              <a:gd name="T21" fmla="*/ 2147483646 h 826"/>
              <a:gd name="T22" fmla="*/ 2147483646 w 5582"/>
              <a:gd name="T23" fmla="*/ 2147483646 h 826"/>
              <a:gd name="T24" fmla="*/ 2147483646 w 5582"/>
              <a:gd name="T25" fmla="*/ 2147483646 h 826"/>
              <a:gd name="T26" fmla="*/ 2147483646 w 5582"/>
              <a:gd name="T27" fmla="*/ 2147483646 h 826"/>
              <a:gd name="T28" fmla="*/ 2147483646 w 5582"/>
              <a:gd name="T29" fmla="*/ 2147483646 h 826"/>
              <a:gd name="T30" fmla="*/ 2147483646 w 5582"/>
              <a:gd name="T31" fmla="*/ 2147483646 h 826"/>
              <a:gd name="T32" fmla="*/ 2147483646 w 5582"/>
              <a:gd name="T33" fmla="*/ 2147483646 h 826"/>
              <a:gd name="T34" fmla="*/ 2147483646 w 5582"/>
              <a:gd name="T35" fmla="*/ 2147483646 h 826"/>
              <a:gd name="T36" fmla="*/ 2147483646 w 5582"/>
              <a:gd name="T37" fmla="*/ 2147483646 h 826"/>
              <a:gd name="T38" fmla="*/ 2147483646 w 5582"/>
              <a:gd name="T39" fmla="*/ 2147483646 h 826"/>
              <a:gd name="T40" fmla="*/ 2147483646 w 5582"/>
              <a:gd name="T41" fmla="*/ 2147483646 h 826"/>
              <a:gd name="T42" fmla="*/ 2147483646 w 5582"/>
              <a:gd name="T43" fmla="*/ 2147483646 h 826"/>
              <a:gd name="T44" fmla="*/ 2147483646 w 5582"/>
              <a:gd name="T45" fmla="*/ 2147483646 h 826"/>
              <a:gd name="T46" fmla="*/ 2147483646 w 5582"/>
              <a:gd name="T47" fmla="*/ 2147483646 h 826"/>
              <a:gd name="T48" fmla="*/ 2147483646 w 5582"/>
              <a:gd name="T49" fmla="*/ 2147483646 h 826"/>
              <a:gd name="T50" fmla="*/ 2147483646 w 5582"/>
              <a:gd name="T51" fmla="*/ 2147483646 h 826"/>
              <a:gd name="T52" fmla="*/ 2147483646 w 5582"/>
              <a:gd name="T53" fmla="*/ 2147483646 h 826"/>
              <a:gd name="T54" fmla="*/ 2147483646 w 5582"/>
              <a:gd name="T55" fmla="*/ 2147483646 h 826"/>
              <a:gd name="T56" fmla="*/ 2147483646 w 5582"/>
              <a:gd name="T57" fmla="*/ 2147483646 h 826"/>
              <a:gd name="T58" fmla="*/ 2147483646 w 5582"/>
              <a:gd name="T59" fmla="*/ 2147483646 h 826"/>
              <a:gd name="T60" fmla="*/ 2147483646 w 5582"/>
              <a:gd name="T61" fmla="*/ 2147483646 h 826"/>
              <a:gd name="T62" fmla="*/ 2147483646 w 5582"/>
              <a:gd name="T63" fmla="*/ 2147483646 h 826"/>
              <a:gd name="T64" fmla="*/ 2147483646 w 5582"/>
              <a:gd name="T65" fmla="*/ 2147483646 h 826"/>
              <a:gd name="T66" fmla="*/ 2147483646 w 5582"/>
              <a:gd name="T67" fmla="*/ 2147483646 h 826"/>
              <a:gd name="T68" fmla="*/ 2147483646 w 5582"/>
              <a:gd name="T69" fmla="*/ 2147483646 h 826"/>
              <a:gd name="T70" fmla="*/ 2147483646 w 5582"/>
              <a:gd name="T71" fmla="*/ 2147483646 h 8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582"/>
              <a:gd name="T109" fmla="*/ 0 h 826"/>
              <a:gd name="T110" fmla="*/ 5582 w 5582"/>
              <a:gd name="T111" fmla="*/ 826 h 82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582" h="826">
                <a:moveTo>
                  <a:pt x="94" y="490"/>
                </a:moveTo>
                <a:cubicBezTo>
                  <a:pt x="288" y="345"/>
                  <a:pt x="482" y="200"/>
                  <a:pt x="658" y="154"/>
                </a:cubicBezTo>
                <a:cubicBezTo>
                  <a:pt x="834" y="108"/>
                  <a:pt x="1008" y="216"/>
                  <a:pt x="1150" y="214"/>
                </a:cubicBezTo>
                <a:cubicBezTo>
                  <a:pt x="1292" y="212"/>
                  <a:pt x="1398" y="160"/>
                  <a:pt x="1510" y="142"/>
                </a:cubicBezTo>
                <a:cubicBezTo>
                  <a:pt x="1622" y="124"/>
                  <a:pt x="1716" y="82"/>
                  <a:pt x="1822" y="106"/>
                </a:cubicBezTo>
                <a:cubicBezTo>
                  <a:pt x="1928" y="130"/>
                  <a:pt x="2064" y="218"/>
                  <a:pt x="2146" y="286"/>
                </a:cubicBezTo>
                <a:cubicBezTo>
                  <a:pt x="2228" y="354"/>
                  <a:pt x="2214" y="542"/>
                  <a:pt x="2314" y="514"/>
                </a:cubicBezTo>
                <a:cubicBezTo>
                  <a:pt x="2414" y="486"/>
                  <a:pt x="2646" y="160"/>
                  <a:pt x="2746" y="118"/>
                </a:cubicBezTo>
                <a:cubicBezTo>
                  <a:pt x="2846" y="76"/>
                  <a:pt x="2830" y="260"/>
                  <a:pt x="2914" y="262"/>
                </a:cubicBezTo>
                <a:cubicBezTo>
                  <a:pt x="2998" y="264"/>
                  <a:pt x="3122" y="72"/>
                  <a:pt x="3250" y="130"/>
                </a:cubicBezTo>
                <a:cubicBezTo>
                  <a:pt x="3378" y="188"/>
                  <a:pt x="3588" y="620"/>
                  <a:pt x="3682" y="610"/>
                </a:cubicBezTo>
                <a:cubicBezTo>
                  <a:pt x="3776" y="600"/>
                  <a:pt x="3722" y="140"/>
                  <a:pt x="3814" y="70"/>
                </a:cubicBezTo>
                <a:cubicBezTo>
                  <a:pt x="3906" y="0"/>
                  <a:pt x="4112" y="134"/>
                  <a:pt x="4234" y="190"/>
                </a:cubicBezTo>
                <a:cubicBezTo>
                  <a:pt x="4356" y="246"/>
                  <a:pt x="4454" y="408"/>
                  <a:pt x="4546" y="406"/>
                </a:cubicBezTo>
                <a:cubicBezTo>
                  <a:pt x="4638" y="404"/>
                  <a:pt x="4708" y="200"/>
                  <a:pt x="4786" y="178"/>
                </a:cubicBezTo>
                <a:cubicBezTo>
                  <a:pt x="4864" y="156"/>
                  <a:pt x="4926" y="300"/>
                  <a:pt x="5014" y="274"/>
                </a:cubicBezTo>
                <a:cubicBezTo>
                  <a:pt x="5102" y="248"/>
                  <a:pt x="5252" y="8"/>
                  <a:pt x="5314" y="22"/>
                </a:cubicBezTo>
                <a:cubicBezTo>
                  <a:pt x="5376" y="36"/>
                  <a:pt x="5356" y="266"/>
                  <a:pt x="5386" y="358"/>
                </a:cubicBezTo>
                <a:cubicBezTo>
                  <a:pt x="5416" y="450"/>
                  <a:pt x="5582" y="522"/>
                  <a:pt x="5494" y="574"/>
                </a:cubicBezTo>
                <a:cubicBezTo>
                  <a:pt x="5406" y="626"/>
                  <a:pt x="5056" y="630"/>
                  <a:pt x="4858" y="670"/>
                </a:cubicBezTo>
                <a:cubicBezTo>
                  <a:pt x="4660" y="710"/>
                  <a:pt x="4448" y="814"/>
                  <a:pt x="4306" y="814"/>
                </a:cubicBezTo>
                <a:cubicBezTo>
                  <a:pt x="4164" y="814"/>
                  <a:pt x="4102" y="670"/>
                  <a:pt x="4006" y="670"/>
                </a:cubicBezTo>
                <a:cubicBezTo>
                  <a:pt x="3910" y="670"/>
                  <a:pt x="3862" y="802"/>
                  <a:pt x="3730" y="814"/>
                </a:cubicBezTo>
                <a:cubicBezTo>
                  <a:pt x="3598" y="826"/>
                  <a:pt x="3374" y="770"/>
                  <a:pt x="3214" y="742"/>
                </a:cubicBezTo>
                <a:cubicBezTo>
                  <a:pt x="3054" y="714"/>
                  <a:pt x="2876" y="644"/>
                  <a:pt x="2770" y="646"/>
                </a:cubicBezTo>
                <a:cubicBezTo>
                  <a:pt x="2664" y="648"/>
                  <a:pt x="2696" y="740"/>
                  <a:pt x="2578" y="754"/>
                </a:cubicBezTo>
                <a:cubicBezTo>
                  <a:pt x="2460" y="768"/>
                  <a:pt x="2188" y="756"/>
                  <a:pt x="2062" y="730"/>
                </a:cubicBezTo>
                <a:cubicBezTo>
                  <a:pt x="1936" y="704"/>
                  <a:pt x="1936" y="600"/>
                  <a:pt x="1822" y="598"/>
                </a:cubicBezTo>
                <a:cubicBezTo>
                  <a:pt x="1708" y="596"/>
                  <a:pt x="1530" y="696"/>
                  <a:pt x="1378" y="718"/>
                </a:cubicBezTo>
                <a:cubicBezTo>
                  <a:pt x="1226" y="740"/>
                  <a:pt x="1026" y="768"/>
                  <a:pt x="910" y="730"/>
                </a:cubicBezTo>
                <a:cubicBezTo>
                  <a:pt x="794" y="692"/>
                  <a:pt x="762" y="546"/>
                  <a:pt x="682" y="490"/>
                </a:cubicBezTo>
                <a:cubicBezTo>
                  <a:pt x="602" y="434"/>
                  <a:pt x="526" y="380"/>
                  <a:pt x="430" y="394"/>
                </a:cubicBezTo>
                <a:cubicBezTo>
                  <a:pt x="334" y="408"/>
                  <a:pt x="176" y="550"/>
                  <a:pt x="106" y="574"/>
                </a:cubicBezTo>
                <a:cubicBezTo>
                  <a:pt x="36" y="598"/>
                  <a:pt x="20" y="564"/>
                  <a:pt x="10" y="538"/>
                </a:cubicBezTo>
                <a:cubicBezTo>
                  <a:pt x="0" y="512"/>
                  <a:pt x="22" y="446"/>
                  <a:pt x="46" y="418"/>
                </a:cubicBezTo>
                <a:cubicBezTo>
                  <a:pt x="70" y="390"/>
                  <a:pt x="134" y="368"/>
                  <a:pt x="154" y="370"/>
                </a:cubicBezTo>
              </a:path>
            </a:pathLst>
          </a:custGeom>
          <a:solidFill>
            <a:srgbClr val="66FF66"/>
          </a:solidFill>
          <a:ln w="38100">
            <a:solidFill>
              <a:srgbClr val="000000"/>
            </a:solidFill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5771833" y="44577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3300"/>
                </a:solidFill>
                <a:latin typeface="Tahoma" panose="020B0604030504040204" pitchFamily="34" charset="0"/>
              </a:rPr>
              <a:t>OS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3900170" y="53228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0000"/>
                </a:solidFill>
                <a:latin typeface="Tahoma" panose="020B0604030504040204" pitchFamily="34" charset="0"/>
              </a:rPr>
              <a:t>Hardware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8616" grpId="0"/>
      <p:bldP spid="686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Minix架构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（层次式的设计示例）</a:t>
            </a:r>
            <a:endParaRPr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pSp>
        <p:nvGrpSpPr>
          <p:cNvPr id="3" name="Group 4"/>
          <p:cNvGrpSpPr/>
          <p:nvPr/>
        </p:nvGrpSpPr>
        <p:grpSpPr bwMode="auto">
          <a:xfrm>
            <a:off x="3276283" y="3982085"/>
            <a:ext cx="5256212" cy="719138"/>
            <a:chOff x="1021" y="2523"/>
            <a:chExt cx="3311" cy="453"/>
          </a:xfrm>
        </p:grpSpPr>
        <p:sp>
          <p:nvSpPr>
            <p:cNvPr id="35868" name="AutoShape 5"/>
            <p:cNvSpPr>
              <a:spLocks noChangeArrowheads="1"/>
            </p:cNvSpPr>
            <p:nvPr/>
          </p:nvSpPr>
          <p:spPr bwMode="auto">
            <a:xfrm>
              <a:off x="1021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磁盘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69" name="AutoShape 6"/>
            <p:cNvSpPr>
              <a:spLocks noChangeArrowheads="1"/>
            </p:cNvSpPr>
            <p:nvPr/>
          </p:nvSpPr>
          <p:spPr bwMode="auto">
            <a:xfrm>
              <a:off x="1474" y="252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终端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0" name="AutoShape 7"/>
            <p:cNvSpPr>
              <a:spLocks noChangeArrowheads="1"/>
            </p:cNvSpPr>
            <p:nvPr/>
          </p:nvSpPr>
          <p:spPr bwMode="auto">
            <a:xfrm>
              <a:off x="1927" y="252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时钟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1" name="AutoShape 8"/>
            <p:cNvSpPr>
              <a:spLocks noChangeArrowheads="1"/>
            </p:cNvSpPr>
            <p:nvPr/>
          </p:nvSpPr>
          <p:spPr bwMode="auto">
            <a:xfrm>
              <a:off x="2336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2" name="AutoShape 9"/>
            <p:cNvSpPr>
              <a:spLocks noChangeArrowheads="1"/>
            </p:cNvSpPr>
            <p:nvPr/>
          </p:nvSpPr>
          <p:spPr bwMode="auto">
            <a:xfrm>
              <a:off x="2790" y="252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以太网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3" name="AutoShape 10"/>
            <p:cNvSpPr>
              <a:spLocks noChangeArrowheads="1"/>
            </p:cNvSpPr>
            <p:nvPr/>
          </p:nvSpPr>
          <p:spPr bwMode="auto">
            <a:xfrm>
              <a:off x="3380" y="252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FF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FF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9" name="Group 11"/>
          <p:cNvGrpSpPr/>
          <p:nvPr/>
        </p:nvGrpSpPr>
        <p:grpSpPr bwMode="auto">
          <a:xfrm>
            <a:off x="3347720" y="2900998"/>
            <a:ext cx="5327650" cy="720725"/>
            <a:chOff x="1066" y="1842"/>
            <a:chExt cx="3356" cy="454"/>
          </a:xfrm>
        </p:grpSpPr>
        <p:sp>
          <p:nvSpPr>
            <p:cNvPr id="35864" name="AutoShape 12"/>
            <p:cNvSpPr>
              <a:spLocks noChangeArrowheads="1"/>
            </p:cNvSpPr>
            <p:nvPr/>
          </p:nvSpPr>
          <p:spPr bwMode="auto">
            <a:xfrm>
              <a:off x="106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内存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管理器</a:t>
              </a:r>
            </a:p>
          </p:txBody>
        </p:sp>
        <p:sp>
          <p:nvSpPr>
            <p:cNvPr id="35865" name="AutoShape 13"/>
            <p:cNvSpPr>
              <a:spLocks noChangeArrowheads="1"/>
            </p:cNvSpPr>
            <p:nvPr/>
          </p:nvSpPr>
          <p:spPr bwMode="auto">
            <a:xfrm>
              <a:off x="174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文件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系统</a:t>
              </a:r>
            </a:p>
          </p:txBody>
        </p:sp>
        <p:sp>
          <p:nvSpPr>
            <p:cNvPr id="35866" name="AutoShape 14"/>
            <p:cNvSpPr>
              <a:spLocks noChangeArrowheads="1"/>
            </p:cNvSpPr>
            <p:nvPr/>
          </p:nvSpPr>
          <p:spPr bwMode="auto">
            <a:xfrm>
              <a:off x="2426" y="1842"/>
              <a:ext cx="953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网络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服务器</a:t>
              </a:r>
            </a:p>
          </p:txBody>
        </p:sp>
        <p:sp>
          <p:nvSpPr>
            <p:cNvPr id="35867" name="AutoShape 15"/>
            <p:cNvSpPr>
              <a:spLocks noChangeArrowheads="1"/>
            </p:cNvSpPr>
            <p:nvPr/>
          </p:nvSpPr>
          <p:spPr bwMode="auto">
            <a:xfrm>
              <a:off x="3243" y="1842"/>
              <a:ext cx="1179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 16"/>
          <p:cNvGrpSpPr/>
          <p:nvPr/>
        </p:nvGrpSpPr>
        <p:grpSpPr bwMode="auto">
          <a:xfrm>
            <a:off x="3492183" y="1965960"/>
            <a:ext cx="5254625" cy="719138"/>
            <a:chOff x="1157" y="1253"/>
            <a:chExt cx="3310" cy="453"/>
          </a:xfrm>
        </p:grpSpPr>
        <p:sp>
          <p:nvSpPr>
            <p:cNvPr id="35858" name="AutoShape 17"/>
            <p:cNvSpPr>
              <a:spLocks noChangeArrowheads="1"/>
            </p:cNvSpPr>
            <p:nvPr/>
          </p:nvSpPr>
          <p:spPr bwMode="auto">
            <a:xfrm>
              <a:off x="1157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Init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59" name="AutoShape 18"/>
            <p:cNvSpPr>
              <a:spLocks noChangeArrowheads="1"/>
            </p:cNvSpPr>
            <p:nvPr/>
          </p:nvSpPr>
          <p:spPr bwMode="auto">
            <a:xfrm>
              <a:off x="1609" y="125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062" y="125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2471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2" name="AutoShape 21"/>
            <p:cNvSpPr>
              <a:spLocks noChangeArrowheads="1"/>
            </p:cNvSpPr>
            <p:nvPr/>
          </p:nvSpPr>
          <p:spPr bwMode="auto">
            <a:xfrm>
              <a:off x="2925" y="125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3" name="AutoShape 22"/>
            <p:cNvSpPr>
              <a:spLocks noChangeArrowheads="1"/>
            </p:cNvSpPr>
            <p:nvPr/>
          </p:nvSpPr>
          <p:spPr bwMode="auto">
            <a:xfrm>
              <a:off x="3515" y="125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1703" name="Text Box 23"/>
          <p:cNvSpPr txBox="1">
            <a:spLocks noChangeArrowheads="1"/>
          </p:cNvSpPr>
          <p:nvPr/>
        </p:nvSpPr>
        <p:spPr bwMode="auto">
          <a:xfrm>
            <a:off x="2255520" y="5206048"/>
            <a:ext cx="109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1</a:t>
            </a:r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2266633" y="419798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2</a:t>
            </a: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2266633" y="3189923"/>
            <a:ext cx="1081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3</a:t>
            </a:r>
          </a:p>
        </p:txBody>
      </p:sp>
      <p:sp>
        <p:nvSpPr>
          <p:cNvPr id="71706" name="Text Box 26"/>
          <p:cNvSpPr txBox="1">
            <a:spLocks noChangeArrowheads="1"/>
          </p:cNvSpPr>
          <p:nvPr/>
        </p:nvSpPr>
        <p:spPr bwMode="auto">
          <a:xfrm>
            <a:off x="2268220" y="2181860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4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8891270" y="4126548"/>
            <a:ext cx="1296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I/O </a:t>
            </a: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Task</a:t>
            </a:r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8892858" y="3045460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Service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8891270" y="2110423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User space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9180195" y="5071110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Kernel</a:t>
            </a:r>
          </a:p>
        </p:txBody>
      </p:sp>
      <p:sp>
        <p:nvSpPr>
          <p:cNvPr id="71711" name="AutoShape 31"/>
          <p:cNvSpPr>
            <a:spLocks noChangeArrowheads="1"/>
          </p:cNvSpPr>
          <p:nvPr/>
        </p:nvSpPr>
        <p:spPr bwMode="auto">
          <a:xfrm>
            <a:off x="3203258" y="4918710"/>
            <a:ext cx="5545137" cy="719138"/>
          </a:xfrm>
          <a:prstGeom prst="cube">
            <a:avLst>
              <a:gd name="adj" fmla="val 25000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F5ED53"/>
                </a:solidFill>
                <a:latin typeface="Tahoma" panose="020B0604030504040204" pitchFamily="34" charset="0"/>
              </a:rPr>
              <a:t>进程管理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3" grpId="0"/>
      <p:bldP spid="71704" grpId="0"/>
      <p:bldP spid="71705" grpId="0"/>
      <p:bldP spid="71706" grpId="0"/>
      <p:bldP spid="71707" grpId="0"/>
      <p:bldP spid="71708" grpId="0"/>
      <p:bldP spid="71709" grpId="0"/>
      <p:bldP spid="71710" grpId="0"/>
      <p:bldP spid="717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70687" name="Picture 31" descr="Windows2K_XP_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85" y="706120"/>
            <a:ext cx="7631430" cy="574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课程概要</a:t>
            </a:r>
            <a:endParaRPr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操作系统概念与相关知识回顾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进程管理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线程管理与并发控制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磁盘与文件系统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评分</a:t>
            </a:r>
            <a:r>
              <a:rPr lang="en-US" altLang="zh-CN" sz="4000" b="1">
                <a:solidFill>
                  <a:srgbClr val="000000"/>
                </a:solidFill>
                <a:latin typeface="Times New Roman" panose="02020603050405020304" pitchFamily="18" charset="0"/>
                <a:ea typeface="Gulim" pitchFamily="34" charset="-127"/>
                <a:cs typeface="+mn-ea"/>
                <a:sym typeface="+mn-ea"/>
              </a:rPr>
              <a:t>规则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大作业：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</a:t>
            </a: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改造开发 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(50%)</a:t>
            </a:r>
            <a:endParaRPr kumimoji="0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期末考试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(50%) </a:t>
            </a: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闭卷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会包含实验部分内容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以及其他各种各样的知识</a:t>
            </a:r>
            <a:endParaRPr lang="en-US" altLang="zh-CN" sz="28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1691640" y="2691765"/>
            <a:ext cx="9144000" cy="11842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教材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430635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r>
              <a:rPr lang="en-US" altLang="zh-CN" sz="2800" dirty="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Teaching books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现代操作系统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”,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机械工业出版社，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Tanenbaum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</a:t>
            </a:r>
            <a:endParaRPr kumimoji="0" lang="en-US" altLang="zh-CN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操作系统概念（第七版）；</a:t>
            </a:r>
            <a:r>
              <a:rPr lang="en-US" altLang="zh-CN" sz="2200" dirty="0" err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Silberschatz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Galvin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Gagne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著、郑扣根译；高等教育出版社，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2010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年</a:t>
            </a:r>
            <a:endParaRPr lang="en-US" altLang="zh-CN" sz="22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  <a:sym typeface="+mn-ea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r>
              <a:rPr lang="en-US" altLang="zh-CN" sz="2800" dirty="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Reference books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solidFill>
                  <a:srgbClr val="FF0000"/>
                </a:solidFill>
                <a:ea typeface="宋体" panose="02010600030101010101" pitchFamily="2" charset="-122"/>
              </a:rPr>
              <a:t>“操作系统导论”人民邮电出版社</a:t>
            </a: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, https://pages.cs.wisc.edu/~remzi/OSTEP/</a:t>
            </a: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——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精髓与设计原理（第七版）；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William Stallings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著，陈向群、陈渝译；电子工业出版社，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2012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年</a:t>
            </a:r>
            <a:endParaRPr kumimoji="0" lang="en-US" altLang="zh-CN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操作系统：设计与实现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，电子工业出版社，中译本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操作系统－内核与设计原理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，电子工业出版社，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William Stallings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著，英文原版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“Windows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操作系统原理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，机械工业出版社，陈向群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endParaRPr lang="en-US" altLang="zh-CN" sz="22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Teaching books and reference</a:t>
            </a:r>
          </a:p>
        </p:txBody>
      </p:sp>
      <p:pic>
        <p:nvPicPr>
          <p:cNvPr id="13318" name="Picture 9" descr="bd7f5842-037e-4ab1-a8e2-77caa0d9fa57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5" y="1817370"/>
            <a:ext cx="401637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0" y="1817370"/>
            <a:ext cx="3114675" cy="400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Other reference books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王素华    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人民邮电出版社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张尧学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史美林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周长林 左万历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高等教育出版社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操作系统基础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屠立德 屠祁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孟庆昌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西安电子科大出版社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汤子瀛等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西安电子科大出版社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操作系统原理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篇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张昆苍  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孙钟秀主编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高等教育出版社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操作系统原理技术与编程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蒋静 徐志伟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机械工业出版社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Operating System Concept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	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Abrahan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Silberschatz,etc</a:t>
            </a:r>
            <a:endParaRPr kumimoji="0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Applied Operating System Concept	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Abrahan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Silberschatz,etc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OS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发展史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OS</a:t>
            </a: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发展的动力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提高效率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方便用户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发挥硬件的新特性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硬件的发展史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真空管时代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没有操作系统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晶体管时代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批处理系统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集成电路时代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多道程序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大规模集成电路时代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分时系统，个人计算机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网络与分布式系统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青铜器时代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批处理系统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(mid-</a:t>
            </a:r>
            <a:r>
              <a:rPr lang="en-US" altLang="zh-CN" sz="2800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1950s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~1965)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Famed persons &amp; organizations &amp; OS: IBM, DEC, IBM 7094/1401, FMS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Computer is consisted of transistors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操作系统的结构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批处理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由人工转义而来的任务调度器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脱机完成输入和输出 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编程语言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Fortran,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Assember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Operating Systems (1)</a:t>
            </a: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2745" y="1663700"/>
            <a:ext cx="8905875" cy="246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998855" y="4545965"/>
            <a:ext cx="11010265" cy="1616075"/>
          </a:xfrm>
        </p:spPr>
        <p:txBody>
          <a:bodyPr>
            <a:noAutofit/>
          </a:bodyPr>
          <a:lstStyle/>
          <a:p>
            <a:pPr marL="342900" indent="-34290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Early batch system</a:t>
            </a:r>
            <a:endParaRPr kumimoji="0" lang="en-US" altLang="zh-CN" sz="24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bring cards to 1401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read cards to tape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put tape on 7094 which does computing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put tape on 1401 which prints output</a:t>
            </a:r>
            <a:endParaRPr kumimoji="0" lang="en-US" altLang="zh-CN" sz="20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sz="20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sz="2400" dirty="0"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FMS: Bronze Age</a:t>
            </a:r>
          </a:p>
        </p:txBody>
      </p:sp>
      <p:grpSp>
        <p:nvGrpSpPr>
          <p:cNvPr id="49158" name="Group 52"/>
          <p:cNvGrpSpPr/>
          <p:nvPr/>
        </p:nvGrpSpPr>
        <p:grpSpPr bwMode="auto">
          <a:xfrm>
            <a:off x="2237105" y="1923098"/>
            <a:ext cx="6948488" cy="3951287"/>
            <a:chOff x="336" y="575"/>
            <a:chExt cx="4608" cy="3121"/>
          </a:xfrm>
        </p:grpSpPr>
        <p:sp>
          <p:nvSpPr>
            <p:cNvPr id="49159" name="Freeform 53"/>
            <p:cNvSpPr/>
            <p:nvPr/>
          </p:nvSpPr>
          <p:spPr bwMode="auto">
            <a:xfrm>
              <a:off x="2688" y="57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54"/>
            <p:cNvSpPr/>
            <p:nvPr/>
          </p:nvSpPr>
          <p:spPr bwMode="auto">
            <a:xfrm>
              <a:off x="2400" y="8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55"/>
            <p:cNvSpPr/>
            <p:nvPr/>
          </p:nvSpPr>
          <p:spPr bwMode="auto">
            <a:xfrm>
              <a:off x="2304" y="9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56"/>
            <p:cNvSpPr/>
            <p:nvPr/>
          </p:nvSpPr>
          <p:spPr bwMode="auto">
            <a:xfrm>
              <a:off x="2208" y="10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57"/>
            <p:cNvSpPr/>
            <p:nvPr/>
          </p:nvSpPr>
          <p:spPr bwMode="auto">
            <a:xfrm>
              <a:off x="2112" y="11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58"/>
            <p:cNvSpPr txBox="1">
              <a:spLocks noChangeArrowheads="1"/>
            </p:cNvSpPr>
            <p:nvPr/>
          </p:nvSpPr>
          <p:spPr bwMode="auto">
            <a:xfrm>
              <a:off x="3072" y="575"/>
              <a:ext cx="66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$END</a:t>
              </a:r>
            </a:p>
          </p:txBody>
        </p:sp>
        <p:sp>
          <p:nvSpPr>
            <p:cNvPr id="49165" name="Freeform 59"/>
            <p:cNvSpPr/>
            <p:nvPr/>
          </p:nvSpPr>
          <p:spPr bwMode="auto">
            <a:xfrm>
              <a:off x="1872" y="13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Text Box 60"/>
            <p:cNvSpPr txBox="1">
              <a:spLocks noChangeArrowheads="1"/>
            </p:cNvSpPr>
            <p:nvPr/>
          </p:nvSpPr>
          <p:spPr bwMode="auto">
            <a:xfrm>
              <a:off x="2352" y="1391"/>
              <a:ext cx="67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$RUN</a:t>
              </a:r>
            </a:p>
          </p:txBody>
        </p:sp>
        <p:sp>
          <p:nvSpPr>
            <p:cNvPr id="49167" name="Text Box 61"/>
            <p:cNvSpPr txBox="1">
              <a:spLocks noChangeArrowheads="1"/>
            </p:cNvSpPr>
            <p:nvPr/>
          </p:nvSpPr>
          <p:spPr bwMode="auto">
            <a:xfrm>
              <a:off x="2832" y="960"/>
              <a:ext cx="1525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Data for program</a:t>
              </a:r>
            </a:p>
          </p:txBody>
        </p:sp>
        <p:sp>
          <p:nvSpPr>
            <p:cNvPr id="49168" name="Freeform 62"/>
            <p:cNvSpPr/>
            <p:nvPr/>
          </p:nvSpPr>
          <p:spPr bwMode="auto">
            <a:xfrm>
              <a:off x="1584" y="16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Text Box 63"/>
            <p:cNvSpPr txBox="1">
              <a:spLocks noChangeArrowheads="1"/>
            </p:cNvSpPr>
            <p:nvPr/>
          </p:nvSpPr>
          <p:spPr bwMode="auto">
            <a:xfrm>
              <a:off x="2016" y="1678"/>
              <a:ext cx="80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$LOAD</a:t>
              </a:r>
            </a:p>
          </p:txBody>
        </p:sp>
        <p:sp>
          <p:nvSpPr>
            <p:cNvPr id="49170" name="Freeform 64"/>
            <p:cNvSpPr/>
            <p:nvPr/>
          </p:nvSpPr>
          <p:spPr bwMode="auto">
            <a:xfrm>
              <a:off x="1296" y="1968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65"/>
            <p:cNvSpPr/>
            <p:nvPr/>
          </p:nvSpPr>
          <p:spPr bwMode="auto">
            <a:xfrm>
              <a:off x="1200" y="20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66"/>
            <p:cNvSpPr/>
            <p:nvPr/>
          </p:nvSpPr>
          <p:spPr bwMode="auto">
            <a:xfrm>
              <a:off x="1104" y="21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67"/>
            <p:cNvSpPr/>
            <p:nvPr/>
          </p:nvSpPr>
          <p:spPr bwMode="auto">
            <a:xfrm>
              <a:off x="1008" y="22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Text Box 68"/>
            <p:cNvSpPr txBox="1">
              <a:spLocks noChangeArrowheads="1"/>
            </p:cNvSpPr>
            <p:nvPr/>
          </p:nvSpPr>
          <p:spPr bwMode="auto">
            <a:xfrm>
              <a:off x="1680" y="2016"/>
              <a:ext cx="1452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Fortran program</a:t>
              </a:r>
            </a:p>
          </p:txBody>
        </p:sp>
        <p:sp>
          <p:nvSpPr>
            <p:cNvPr id="49175" name="Freeform 69"/>
            <p:cNvSpPr/>
            <p:nvPr/>
          </p:nvSpPr>
          <p:spPr bwMode="auto">
            <a:xfrm>
              <a:off x="912" y="23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70"/>
            <p:cNvSpPr/>
            <p:nvPr/>
          </p:nvSpPr>
          <p:spPr bwMode="auto">
            <a:xfrm>
              <a:off x="672" y="25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Text Box 71"/>
            <p:cNvSpPr txBox="1">
              <a:spLocks noChangeArrowheads="1"/>
            </p:cNvSpPr>
            <p:nvPr/>
          </p:nvSpPr>
          <p:spPr bwMode="auto">
            <a:xfrm>
              <a:off x="1008" y="2591"/>
              <a:ext cx="126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$FORTRAN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Freeform 72"/>
            <p:cNvSpPr/>
            <p:nvPr/>
          </p:nvSpPr>
          <p:spPr bwMode="auto">
            <a:xfrm>
              <a:off x="336" y="28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Text Box 73"/>
            <p:cNvSpPr txBox="1">
              <a:spLocks noChangeArrowheads="1"/>
            </p:cNvSpPr>
            <p:nvPr/>
          </p:nvSpPr>
          <p:spPr bwMode="auto">
            <a:xfrm>
              <a:off x="672" y="2878"/>
              <a:ext cx="1757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$JOB, 10,429754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" panose="020B0604020202020204" pitchFamily="34" charset="0"/>
                </a:rPr>
                <a:t>Cherry Chen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Industrial Age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Multiprogramming System  (1965~1980)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Famed persons &amp; organizations &amp; OS: Intel, IBM OS/360, Multics, Ken Thompson and Unix, Tanenbaum and Minix, Linus and Linux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Industrial standard for computer and OS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Compatible: the beginning of standard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Multiprogramming, Spooling, Time-sharing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Software engineering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Programming language: C, Fortran, Assembler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Multics (1963~ 1965~ 1969)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Multiplexed information and computing services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Another software dinosaurs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Multiprogramming and Time-sharing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Allocate CPU time to multi programs in simultaneous way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Time-sharing, one mainframe can support 100 online terminal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grpSp>
        <p:nvGrpSpPr>
          <p:cNvPr id="57350" name="Group 5"/>
          <p:cNvGrpSpPr/>
          <p:nvPr/>
        </p:nvGrpSpPr>
        <p:grpSpPr bwMode="auto">
          <a:xfrm>
            <a:off x="2227263" y="1870393"/>
            <a:ext cx="7054850" cy="4030662"/>
            <a:chOff x="384" y="288"/>
            <a:chExt cx="4944" cy="3504"/>
          </a:xfrm>
        </p:grpSpPr>
        <p:pic>
          <p:nvPicPr>
            <p:cNvPr id="57351" name="Picture 6"/>
            <p:cNvPicPr>
              <a:picLocks noChangeAspect="1" noChangeArrowheads="1"/>
            </p:cNvPicPr>
            <p:nvPr/>
          </p:nvPicPr>
          <p:blipFill>
            <a:blip r:embed="rId2">
              <a:grayscl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88"/>
              <a:ext cx="4944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250" r="10417"/>
            <a:stretch>
              <a:fillRect/>
            </a:stretch>
          </p:blipFill>
          <p:spPr bwMode="auto">
            <a:xfrm>
              <a:off x="2448" y="2016"/>
              <a:ext cx="85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432"/>
              <a:ext cx="61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680"/>
              <a:ext cx="56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84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8000"/>
            <a:stretch>
              <a:fillRect/>
            </a:stretch>
          </p:blipFill>
          <p:spPr bwMode="auto">
            <a:xfrm>
              <a:off x="2496" y="336"/>
              <a:ext cx="50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536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9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34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1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2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7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3" name="Picture 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24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44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29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056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1" name="Picture 2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016"/>
              <a:ext cx="7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2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3" name="Picture 2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64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4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1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11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6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87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7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920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8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992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9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064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0" name="Text Box 35"/>
            <p:cNvSpPr txBox="1">
              <a:spLocks noChangeArrowheads="1"/>
            </p:cNvSpPr>
            <p:nvPr/>
          </p:nvSpPr>
          <p:spPr bwMode="auto">
            <a:xfrm>
              <a:off x="2592" y="3072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主机</a:t>
              </a:r>
            </a:p>
          </p:txBody>
        </p:sp>
        <p:sp>
          <p:nvSpPr>
            <p:cNvPr id="57381" name="Text Box 36"/>
            <p:cNvSpPr txBox="1">
              <a:spLocks noChangeArrowheads="1"/>
            </p:cNvSpPr>
            <p:nvPr/>
          </p:nvSpPr>
          <p:spPr bwMode="auto">
            <a:xfrm>
              <a:off x="3120" y="336"/>
              <a:ext cx="383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终端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57382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82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3" name="Line 38"/>
            <p:cNvSpPr>
              <a:spLocks noChangeShapeType="1"/>
            </p:cNvSpPr>
            <p:nvPr/>
          </p:nvSpPr>
          <p:spPr bwMode="auto">
            <a:xfrm flipH="1" flipV="1">
              <a:off x="1392" y="1920"/>
              <a:ext cx="1008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4" name="Line 39"/>
            <p:cNvSpPr>
              <a:spLocks noChangeShapeType="1"/>
            </p:cNvSpPr>
            <p:nvPr/>
          </p:nvSpPr>
          <p:spPr bwMode="auto">
            <a:xfrm flipH="1" flipV="1">
              <a:off x="1392" y="912"/>
              <a:ext cx="1056" cy="1104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Line 40"/>
            <p:cNvSpPr>
              <a:spLocks noChangeShapeType="1"/>
            </p:cNvSpPr>
            <p:nvPr/>
          </p:nvSpPr>
          <p:spPr bwMode="auto">
            <a:xfrm flipH="1" flipV="1">
              <a:off x="2688" y="816"/>
              <a:ext cx="24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6" name="Line 41"/>
            <p:cNvSpPr>
              <a:spLocks noChangeShapeType="1"/>
            </p:cNvSpPr>
            <p:nvPr/>
          </p:nvSpPr>
          <p:spPr bwMode="auto">
            <a:xfrm flipV="1">
              <a:off x="3024" y="960"/>
              <a:ext cx="134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7" name="Line 42"/>
            <p:cNvSpPr>
              <a:spLocks noChangeShapeType="1"/>
            </p:cNvSpPr>
            <p:nvPr/>
          </p:nvSpPr>
          <p:spPr bwMode="auto">
            <a:xfrm flipV="1">
              <a:off x="3312" y="2064"/>
              <a:ext cx="124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这似乎是一个不用回答的问题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63498" name="Picture 10" descr="https://img-blog.csdnimg.cn/img_convert/490be0496372e758fce3cfb15416c7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663700"/>
            <a:ext cx="4420235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https://img1.baidu.com/it/u=2042039447,2507308237&amp;fm=253&amp;fmt=auto&amp;app=138&amp;f=JPEG?w=500&amp;h=3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4016375"/>
            <a:ext cx="4419600" cy="24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https://n.sinaimg.cn/sinakd20200626ac/426/w640h1386/20200626/8a73-ivmqpck09186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05" y="1667510"/>
            <a:ext cx="2539365" cy="4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https://www.hacktiny.com/wp-content/uploads/2020/03/Lenovo-p330-tiny-macos-catalina-10.15.3-screenshot-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60" y="1701165"/>
            <a:ext cx="3999865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a2947e01601af1e5970bdf66ec2c805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60" y="4078605"/>
            <a:ext cx="4010660" cy="2344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5127308" y="1947228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3" imgW="2402840" imgH="2949575" progId="Visio.Drawing.6">
                  <p:embed/>
                </p:oleObj>
              </mc:Choice>
              <mc:Fallback>
                <p:oleObj name="Visio" r:id="rId3" imgW="2402840" imgH="2949575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308" y="1947228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4693920" y="2380615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5" imgW="3289935" imgH="1676400" progId="Visio.Drawing.6">
                  <p:embed/>
                </p:oleObj>
              </mc:Choice>
              <mc:Fallback>
                <p:oleObj name="Visio" r:id="rId5" imgW="3289935" imgH="16764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920" y="2380615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4693920" y="2236153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7" imgW="3899535" imgH="2321560" progId="Visio.Drawing.6">
                  <p:embed/>
                </p:oleObj>
              </mc:Choice>
              <mc:Fallback>
                <p:oleObj name="Visio" r:id="rId7" imgW="3899535" imgH="232156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920" y="2236153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3469958" y="5125403"/>
            <a:ext cx="5151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OS manage only one PC register for all jobs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3558858" y="5044440"/>
            <a:ext cx="509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It seems that each job owns independent PCs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3271520" y="5117465"/>
            <a:ext cx="590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Timesharing: only one job can use CPU at any tick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8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Ken Thompson: I want to play game</a:t>
            </a: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>
          <a:xfrm>
            <a:off x="634365" y="1663700"/>
            <a:ext cx="80645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kumimoji="0" lang="en-US" altLang="zh-CN">
                <a:ea typeface="Gulim" pitchFamily="34" charset="-127"/>
              </a:rPr>
              <a:t>brilliantly achievement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Multics in 1965, Unix in 1969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B language, the </a:t>
            </a:r>
            <a:r>
              <a:rPr kumimoji="0" lang="en-US" altLang="zh-CN">
                <a:ea typeface="宋体" panose="02010600030101010101" pitchFamily="2" charset="-122"/>
              </a:rPr>
              <a:t>precursor to Ritchie's C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QED in Unix, Belle in chess computer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Turing award in 1983,National Medal of Technology in 1999, Tsutomu Kanai Award in 1999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Minix and Linux</a:t>
            </a:r>
          </a:p>
          <a:p>
            <a:pPr lvl="1" eaLnBrk="1" hangingPunct="1"/>
            <a:r>
              <a:rPr kumimoji="0" lang="en-US" altLang="zh-CN">
                <a:ea typeface="宋体" panose="02010600030101010101" pitchFamily="2" charset="-122"/>
              </a:rPr>
              <a:t>Andrew S.Tanenbaum (1980): mini unix</a:t>
            </a:r>
            <a:endParaRPr kumimoji="0" lang="en-US" altLang="zh-CN">
              <a:ea typeface="Gulim" pitchFamily="34" charset="-127"/>
            </a:endParaRP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Linux(1991): Linus’s minix</a:t>
            </a:r>
          </a:p>
        </p:txBody>
      </p:sp>
      <p:pic>
        <p:nvPicPr>
          <p:cNvPr id="11" name="图片 10" descr="225px-Ken_n_denn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15" y="2062480"/>
            <a:ext cx="2604770" cy="1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Ken_Thomp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715" y="2062480"/>
            <a:ext cx="1096645" cy="1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Tanenba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15" y="3796665"/>
            <a:ext cx="1781175" cy="238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>
            <a:normAutofit fontScale="90000"/>
          </a:bodyPr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Unix family: more popular than CN&amp;KN</a:t>
            </a:r>
          </a:p>
        </p:txBody>
      </p:sp>
      <p:pic>
        <p:nvPicPr>
          <p:cNvPr id="63494" name="Picture 4" descr="Unix_famil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60" y="1758950"/>
            <a:ext cx="6481445" cy="441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Linus Torvalds: Just do it</a:t>
            </a:r>
          </a:p>
        </p:txBody>
      </p:sp>
      <p:sp>
        <p:nvSpPr>
          <p:cNvPr id="16" name="Rectangle 3"/>
          <p:cNvSpPr>
            <a:spLocks noGrp="1" noChangeArrowheads="1"/>
          </p:cNvSpPr>
          <p:nvPr/>
        </p:nvSpPr>
        <p:spPr>
          <a:xfrm>
            <a:off x="634365" y="1536700"/>
            <a:ext cx="80645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kumimoji="0" lang="en-US" altLang="zh-CN">
                <a:ea typeface="Gulim" pitchFamily="34" charset="-127"/>
              </a:rPr>
              <a:t>Linus’s minix =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He create an OS for himself, also for the world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DIY: do it yourself, the world will be changed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Modern opinion for software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Open Mind: Everyone can change it 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Team Work: All people work for it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essential of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Compatible and extendable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Efficiency and Security is the most important thing</a:t>
            </a:r>
          </a:p>
        </p:txBody>
      </p:sp>
      <p:pic>
        <p:nvPicPr>
          <p:cNvPr id="17" name="图片 16" descr="li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50" y="981075"/>
            <a:ext cx="1965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代码管理、工程管理与软件工程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pic>
        <p:nvPicPr>
          <p:cNvPr id="86021" name="Picture 5" descr="9lyO3AoJ4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824038"/>
            <a:ext cx="4484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cover-ti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55" y="1824355"/>
            <a:ext cx="299593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Golden Age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Personal Computer &amp; Network (1981~)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Famed persons &amp; organizations &amp; OS: Gary Kildall and CP/M, Bill Gates and DOS, Steve Jobs and Mac, IBM OS/2, Open Source and GPL, Embedded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Digital world based on computing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GUI: virtual world constructed by computer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Distributed and Sharing: C/S,B/S, Grid…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Multiprogramming and parallel 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Computer &amp; Network: new world, new life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Bill Gates &amp; Microsoft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Bill Gates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Find the request, and hold the chance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Law is more important than technology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story of Microsoft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DOS: the first popular PC OS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Win32: GUI + WYSWYG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Win95: Bill cheated IBM, but changed the world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WinNT,2K,XP….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Steve Jobs &amp; Macintosh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37158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Steve Jobs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Make computer to be more interested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Apple, Lisa, Macintosh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story of Steve Jobs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Doul Engelbar: father of GUI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Xerox PARC: omitted the value of GUI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Steve Jobs: more romantic than Bill Gates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Digital media world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Fashion &amp; Immersion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efficient, effective, easy to learn, easy to remember, easy to apply to new problem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Service and Intelligence (Now~)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From tool to service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From automatic machine to intelligent facility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Micro-kernel operating system: RIG(1975), Mach(1984)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Mainframe OS: IBM OS/390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Embedded system: Vxworks, µcos-II 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Free communication and Mobile computing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Intelligence and humanity 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More complex, more powerful and more intelligent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grpSp>
        <p:nvGrpSpPr>
          <p:cNvPr id="3" name="Group 6"/>
          <p:cNvGrpSpPr/>
          <p:nvPr/>
        </p:nvGrpSpPr>
        <p:grpSpPr bwMode="auto">
          <a:xfrm>
            <a:off x="1902460" y="1716405"/>
            <a:ext cx="8647294" cy="4439285"/>
            <a:chOff x="144" y="808"/>
            <a:chExt cx="5772" cy="3080"/>
          </a:xfrm>
        </p:grpSpPr>
        <p:pic>
          <p:nvPicPr>
            <p:cNvPr id="73735" name="Picture 7" descr="EOS_ap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08"/>
              <a:ext cx="5724" cy="3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4" y="3341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智能卡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488" y="2774"/>
              <a:ext cx="760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移动通信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68" y="3309"/>
              <a:ext cx="84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计算机外设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208" y="2784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机顶盒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544" y="2079"/>
              <a:ext cx="760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零售设备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081" y="1196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印刷机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693" y="2205"/>
              <a:ext cx="55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复印机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4482" y="2160"/>
              <a:ext cx="108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互联网服务器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3716" y="828"/>
              <a:ext cx="108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电话交换设备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按照同学们的直觉，操作系统的作用是什么？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1815" y="1745615"/>
            <a:ext cx="1057656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提供人机交互的图形界面？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实现开关机、电话、短信、信号强度、电池电量？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能够应用程序安装？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时不时的开个发布会制造新话题让用户知道它还活着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bushi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让未过时的硬件变慢，增加用户购买新型号的意愿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bushi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思考：什么样的工作才叫“做了一个新的操作系统”？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pic>
        <p:nvPicPr>
          <p:cNvPr id="19" name="Picture 6" descr="w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90" y="1663700"/>
            <a:ext cx="70580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561590" y="5886133"/>
            <a:ext cx="66757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美国加州伯克利大学研制：微型智能传感器，安装</a:t>
            </a:r>
            <a:r>
              <a:rPr kumimoji="0"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TinyOS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947195" y="1619083"/>
            <a:ext cx="316293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LLM as a processor</a:t>
            </a: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 as an OS</a:t>
            </a: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选择需要运行的程序，分配合适的资源，甚至于生成正确的代码，找到高效的指令序列</a:t>
            </a:r>
            <a:endParaRPr kumimoji="0"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</a:t>
            </a: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之间相互配合完成更加复杂的任务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DD9DBEC-FEE9-45AD-967E-7B9D9CAA1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6D894C-9E31-4DB1-87DA-A10497D5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260"/>
            <a:ext cx="7567689" cy="4267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9F3F1B1-120F-459D-8C1E-91D6EEF16396}"/>
              </a:ext>
            </a:extLst>
          </p:cNvPr>
          <p:cNvSpPr txBox="1"/>
          <p:nvPr/>
        </p:nvSpPr>
        <p:spPr>
          <a:xfrm>
            <a:off x="551815" y="6038822"/>
            <a:ext cx="616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https://arxiv.org/abs/2310.08560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77FE0517-867A-4EAB-AC0D-071AEBF1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646" y="3922643"/>
            <a:ext cx="1778354" cy="26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 in CHINA</a:t>
            </a: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>
          <a:xfrm>
            <a:off x="633730" y="1574165"/>
            <a:ext cx="8402320" cy="4750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mid-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1960s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~ 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1970s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杨芙清院士</a:t>
            </a:r>
            <a:r>
              <a:rPr kumimoji="0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&amp; 150 System (</a:t>
            </a:r>
            <a:r>
              <a:rPr kumimoji="0"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1MIPS</a:t>
            </a:r>
            <a:r>
              <a:rPr kumimoji="0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应用于石油石化领域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Mid-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1970s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DJS200</a:t>
            </a:r>
            <a:r>
              <a:rPr kumimoji="0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kumimoji="0"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XT2</a:t>
            </a:r>
            <a:r>
              <a:rPr kumimoji="0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developed with high-level programming language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1978, 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GX73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Multi-CPU real-time OS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1983, series of 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YHOS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Unix/Linux: 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COSIX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kumimoji="0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Hopen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Delta OS, Smart EOS,</a:t>
            </a:r>
            <a:r>
              <a:rPr kumimoji="0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中软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Linux, </a:t>
            </a:r>
            <a:r>
              <a:rPr kumimoji="0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红旗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Linux, </a:t>
            </a:r>
            <a:r>
              <a:rPr kumimoji="0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东方</a:t>
            </a:r>
            <a:r>
              <a: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</a:t>
            </a:r>
            <a:endParaRPr kumimoji="0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48345A6-B575-4037-AA8D-8B2A15F158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开源操作系统停止维护对国产操作系统带来的影响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FCE232D-DEB8-474B-9B2F-73D6859C7D15}"/>
              </a:ext>
            </a:extLst>
          </p:cNvPr>
          <p:cNvGrpSpPr/>
          <p:nvPr/>
        </p:nvGrpSpPr>
        <p:grpSpPr>
          <a:xfrm>
            <a:off x="267036" y="1407847"/>
            <a:ext cx="7793484" cy="2642736"/>
            <a:chOff x="267254" y="2121795"/>
            <a:chExt cx="8040802" cy="2675631"/>
          </a:xfrm>
        </p:grpSpPr>
        <p:sp>
          <p:nvSpPr>
            <p:cNvPr id="80" name="圆角矩形 170">
              <a:extLst>
                <a:ext uri="{FF2B5EF4-FFF2-40B4-BE49-F238E27FC236}">
                  <a16:creationId xmlns:a16="http://schemas.microsoft.com/office/drawing/2014/main" id="{5992F453-F052-449D-90FA-1F683E46EF06}"/>
                </a:ext>
              </a:extLst>
            </p:cNvPr>
            <p:cNvSpPr/>
            <p:nvPr/>
          </p:nvSpPr>
          <p:spPr>
            <a:xfrm>
              <a:off x="267254" y="2133381"/>
              <a:ext cx="1488782" cy="469437"/>
            </a:xfrm>
            <a:prstGeom prst="roundRect">
              <a:avLst/>
            </a:prstGeom>
            <a:solidFill>
              <a:srgbClr val="FFFFFF">
                <a:lumMod val="85000"/>
                <a:alpha val="7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+mn-cs"/>
                </a:rPr>
                <a:t>Linux Kernel</a:t>
              </a:r>
            </a:p>
          </p:txBody>
        </p:sp>
        <p:sp>
          <p:nvSpPr>
            <p:cNvPr id="81" name="圆角矩形 171">
              <a:extLst>
                <a:ext uri="{FF2B5EF4-FFF2-40B4-BE49-F238E27FC236}">
                  <a16:creationId xmlns:a16="http://schemas.microsoft.com/office/drawing/2014/main" id="{40146430-E157-4E95-A1C6-979B5CC7C3BB}"/>
                </a:ext>
              </a:extLst>
            </p:cNvPr>
            <p:cNvSpPr/>
            <p:nvPr/>
          </p:nvSpPr>
          <p:spPr>
            <a:xfrm>
              <a:off x="1341848" y="2686385"/>
              <a:ext cx="1561981" cy="54945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82" name="圆角矩形 172">
              <a:extLst>
                <a:ext uri="{FF2B5EF4-FFF2-40B4-BE49-F238E27FC236}">
                  <a16:creationId xmlns:a16="http://schemas.microsoft.com/office/drawing/2014/main" id="{B282DABC-65FC-4715-AE65-73B6601FDFD2}"/>
                </a:ext>
              </a:extLst>
            </p:cNvPr>
            <p:cNvSpPr/>
            <p:nvPr/>
          </p:nvSpPr>
          <p:spPr>
            <a:xfrm>
              <a:off x="1341848" y="4247968"/>
              <a:ext cx="1561981" cy="54945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83" name="圆角矩形 173">
              <a:extLst>
                <a:ext uri="{FF2B5EF4-FFF2-40B4-BE49-F238E27FC236}">
                  <a16:creationId xmlns:a16="http://schemas.microsoft.com/office/drawing/2014/main" id="{D0EB2D67-9D58-4F81-A58C-8C4C1D3E789F}"/>
                </a:ext>
              </a:extLst>
            </p:cNvPr>
            <p:cNvSpPr/>
            <p:nvPr/>
          </p:nvSpPr>
          <p:spPr>
            <a:xfrm>
              <a:off x="1341848" y="3528041"/>
              <a:ext cx="1561981" cy="54945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5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3F616DBA-68CC-4275-9274-7B228D8FB7B6}"/>
                </a:ext>
              </a:extLst>
            </p:cNvPr>
            <p:cNvGrpSpPr/>
            <p:nvPr/>
          </p:nvGrpSpPr>
          <p:grpSpPr>
            <a:xfrm>
              <a:off x="3444600" y="2583981"/>
              <a:ext cx="2171334" cy="2111953"/>
              <a:chOff x="3837580" y="2641131"/>
              <a:chExt cx="2736038" cy="2111953"/>
            </a:xfrm>
          </p:grpSpPr>
          <p:sp>
            <p:nvSpPr>
              <p:cNvPr id="109" name="圆角矩形 176">
                <a:extLst>
                  <a:ext uri="{FF2B5EF4-FFF2-40B4-BE49-F238E27FC236}">
                    <a16:creationId xmlns:a16="http://schemas.microsoft.com/office/drawing/2014/main" id="{5FE7A3E2-7CCB-4B77-A213-525EB8AA2EB8}"/>
                  </a:ext>
                </a:extLst>
              </p:cNvPr>
              <p:cNvSpPr/>
              <p:nvPr/>
            </p:nvSpPr>
            <p:spPr>
              <a:xfrm>
                <a:off x="3842713" y="4406609"/>
                <a:ext cx="2730625" cy="346475"/>
              </a:xfrm>
              <a:prstGeom prst="round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37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32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Huawei Sans" panose="020C0503030203020204"/>
                    <a:ea typeface="方正兰亭黑简体"/>
                    <a:cs typeface="+mn-cs"/>
                  </a:rPr>
                  <a:t>Ubuntu </a:t>
                </a:r>
                <a:r>
                  <a:rPr kumimoji="0" lang="en-US" altLang="zh-CN" sz="1332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方正兰亭黑简体"/>
                    <a:ea typeface="方正兰亭黑简体"/>
                    <a:cs typeface="+mn-cs"/>
                  </a:rPr>
                  <a:t>(</a:t>
                </a:r>
                <a:r>
                  <a:rPr kumimoji="0" lang="zh-CN" altLang="en-US" sz="1332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方正兰亭黑简体"/>
                    <a:ea typeface="方正兰亭黑简体"/>
                    <a:cs typeface="+mn-cs"/>
                  </a:rPr>
                  <a:t>商业发行版</a:t>
                </a:r>
                <a:r>
                  <a:rPr kumimoji="0" lang="en-US" altLang="zh-CN" sz="1332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方正兰亭黑简体"/>
                    <a:ea typeface="方正兰亭黑简体"/>
                    <a:cs typeface="+mn-cs"/>
                  </a:rPr>
                  <a:t>)</a:t>
                </a: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6810B330-461A-44F0-A1C0-9F67E05BAE6C}"/>
                  </a:ext>
                </a:extLst>
              </p:cNvPr>
              <p:cNvGrpSpPr/>
              <p:nvPr/>
            </p:nvGrpSpPr>
            <p:grpSpPr>
              <a:xfrm>
                <a:off x="3842713" y="2641131"/>
                <a:ext cx="2730781" cy="754263"/>
                <a:chOff x="4451658" y="2968188"/>
                <a:chExt cx="2730781" cy="783707"/>
              </a:xfrm>
            </p:grpSpPr>
            <p:sp>
              <p:nvSpPr>
                <p:cNvPr id="114" name="圆角矩形 175">
                  <a:extLst>
                    <a:ext uri="{FF2B5EF4-FFF2-40B4-BE49-F238E27FC236}">
                      <a16:creationId xmlns:a16="http://schemas.microsoft.com/office/drawing/2014/main" id="{0AA14BD1-DE56-4174-B986-5248E37DEABF}"/>
                    </a:ext>
                  </a:extLst>
                </p:cNvPr>
                <p:cNvSpPr/>
                <p:nvPr/>
              </p:nvSpPr>
              <p:spPr>
                <a:xfrm>
                  <a:off x="4451658" y="2968188"/>
                  <a:ext cx="2730781" cy="360000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37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Huawei Sans" panose="020C0503030203020204"/>
                      <a:ea typeface="方正兰亭黑简体"/>
                      <a:cs typeface="+mn-cs"/>
                    </a:rPr>
                    <a:t>Fedora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 (</a:t>
                  </a:r>
                  <a:r>
                    <a:rPr kumimoji="0" lang="zh-CN" altLang="en-US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 panose="02000000000000000000" pitchFamily="2" charset="-122"/>
                      <a:ea typeface="方正兰亭黑简体" panose="02000000000000000000" pitchFamily="2" charset="-122"/>
                      <a:cs typeface="+mn-cs"/>
                    </a:rPr>
                    <a:t>社区版本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115" name="圆角矩形 178">
                  <a:extLst>
                    <a:ext uri="{FF2B5EF4-FFF2-40B4-BE49-F238E27FC236}">
                      <a16:creationId xmlns:a16="http://schemas.microsoft.com/office/drawing/2014/main" id="{7ABC3B6E-A570-47EA-9FCF-08FCB08DB9F8}"/>
                    </a:ext>
                  </a:extLst>
                </p:cNvPr>
                <p:cNvSpPr/>
                <p:nvPr/>
              </p:nvSpPr>
              <p:spPr>
                <a:xfrm>
                  <a:off x="4451658" y="3391895"/>
                  <a:ext cx="2730781" cy="360000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37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Huawei Sans" panose="020C0503030203020204"/>
                      <a:ea typeface="方正兰亭黑简体"/>
                      <a:cs typeface="+mn-cs"/>
                    </a:rPr>
                    <a:t>RHEL 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(</a:t>
                  </a:r>
                  <a:r>
                    <a:rPr kumimoji="0" lang="zh-CN" altLang="en-US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商业发行版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)</a:t>
                  </a:r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A74A1248-DAEF-48A2-B774-7EDEB2096961}"/>
                  </a:ext>
                </a:extLst>
              </p:cNvPr>
              <p:cNvGrpSpPr/>
              <p:nvPr/>
            </p:nvGrpSpPr>
            <p:grpSpPr>
              <a:xfrm>
                <a:off x="3837580" y="3482937"/>
                <a:ext cx="2736038" cy="753964"/>
                <a:chOff x="4446525" y="3941190"/>
                <a:chExt cx="2736038" cy="783396"/>
              </a:xfrm>
            </p:grpSpPr>
            <p:sp>
              <p:nvSpPr>
                <p:cNvPr id="112" name="圆角矩形 177">
                  <a:extLst>
                    <a:ext uri="{FF2B5EF4-FFF2-40B4-BE49-F238E27FC236}">
                      <a16:creationId xmlns:a16="http://schemas.microsoft.com/office/drawing/2014/main" id="{6537C464-D667-4B42-B073-427ABCD1E2BE}"/>
                    </a:ext>
                  </a:extLst>
                </p:cNvPr>
                <p:cNvSpPr/>
                <p:nvPr/>
              </p:nvSpPr>
              <p:spPr>
                <a:xfrm>
                  <a:off x="4455853" y="3941190"/>
                  <a:ext cx="2726277" cy="360000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37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Huawei Sans" panose="020C0503030203020204"/>
                      <a:ea typeface="方正兰亭黑简体"/>
                      <a:cs typeface="+mn-cs"/>
                    </a:rPr>
                    <a:t>SLES 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(</a:t>
                  </a:r>
                  <a:r>
                    <a:rPr kumimoji="0" lang="zh-CN" altLang="en-US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商业发行版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113" name="圆角矩形 179">
                  <a:extLst>
                    <a:ext uri="{FF2B5EF4-FFF2-40B4-BE49-F238E27FC236}">
                      <a16:creationId xmlns:a16="http://schemas.microsoft.com/office/drawing/2014/main" id="{385AC7DF-89DF-4F4B-8484-458E15207AC2}"/>
                    </a:ext>
                  </a:extLst>
                </p:cNvPr>
                <p:cNvSpPr/>
                <p:nvPr/>
              </p:nvSpPr>
              <p:spPr>
                <a:xfrm>
                  <a:off x="4446525" y="4364586"/>
                  <a:ext cx="2736038" cy="360000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37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32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Huawei Sans" panose="020C0503030203020204"/>
                      <a:ea typeface="方正兰亭黑简体"/>
                      <a:cs typeface="+mn-cs"/>
                    </a:rPr>
                    <a:t>OpenSUSE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 (</a:t>
                  </a:r>
                  <a:r>
                    <a:rPr kumimoji="0" lang="zh-CN" altLang="en-US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社区发版本</a:t>
                  </a:r>
                  <a:r>
                    <a:rPr kumimoji="0" lang="en-US" altLang="zh-CN" sz="1332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/>
                      </a:solidFill>
                      <a:effectLst/>
                      <a:uLnTx/>
                      <a:uFillTx/>
                      <a:latin typeface="方正兰亭黑简体"/>
                      <a:ea typeface="方正兰亭黑简体"/>
                      <a:cs typeface="+mn-cs"/>
                    </a:rPr>
                    <a:t>)</a:t>
                  </a:r>
                </a:p>
              </p:txBody>
            </p:sp>
          </p:grpSp>
        </p:grpSp>
        <p:sp>
          <p:nvSpPr>
            <p:cNvPr id="85" name="圆角矩形 180">
              <a:extLst>
                <a:ext uri="{FF2B5EF4-FFF2-40B4-BE49-F238E27FC236}">
                  <a16:creationId xmlns:a16="http://schemas.microsoft.com/office/drawing/2014/main" id="{D3921785-AE7C-458A-9DBE-281CA4DB57DA}"/>
                </a:ext>
              </a:extLst>
            </p:cNvPr>
            <p:cNvSpPr/>
            <p:nvPr/>
          </p:nvSpPr>
          <p:spPr>
            <a:xfrm>
              <a:off x="5951329" y="3050393"/>
              <a:ext cx="1771331" cy="234245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32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+mn-cs"/>
                </a:rPr>
                <a:t>CentOS 7/8 </a:t>
              </a:r>
              <a:r>
                <a:rPr kumimoji="0" lang="en-US" altLang="zh-CN" sz="1332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rPr>
                <a:t>(</a:t>
              </a:r>
              <a:r>
                <a:rPr kumimoji="0" lang="zh-CN" altLang="en-US" sz="1332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rPr>
                <a:t>免费</a:t>
              </a:r>
              <a:r>
                <a:rPr kumimoji="0" lang="en-US" altLang="zh-CN" sz="1332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rPr>
                <a:t>) </a:t>
              </a:r>
            </a:p>
          </p:txBody>
        </p:sp>
        <p:cxnSp>
          <p:nvCxnSpPr>
            <p:cNvPr id="86" name="肘形连接符 187">
              <a:extLst>
                <a:ext uri="{FF2B5EF4-FFF2-40B4-BE49-F238E27FC236}">
                  <a16:creationId xmlns:a16="http://schemas.microsoft.com/office/drawing/2014/main" id="{57CBB13B-7BFF-4324-BB40-1E26DE9624ED}"/>
                </a:ext>
              </a:extLst>
            </p:cNvPr>
            <p:cNvCxnSpPr>
              <a:stCxn id="80" idx="2"/>
              <a:endCxn id="81" idx="1"/>
            </p:cNvCxnSpPr>
            <p:nvPr/>
          </p:nvCxnSpPr>
          <p:spPr>
            <a:xfrm rot="16200000" flipH="1">
              <a:off x="997599" y="2616864"/>
              <a:ext cx="358296" cy="330203"/>
            </a:xfrm>
            <a:prstGeom prst="bentConnector2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肘形连接符 188">
              <a:extLst>
                <a:ext uri="{FF2B5EF4-FFF2-40B4-BE49-F238E27FC236}">
                  <a16:creationId xmlns:a16="http://schemas.microsoft.com/office/drawing/2014/main" id="{B10C9F5A-85AB-478E-8804-F3DA5CD1692C}"/>
                </a:ext>
              </a:extLst>
            </p:cNvPr>
            <p:cNvCxnSpPr>
              <a:stCxn id="80" idx="2"/>
              <a:endCxn id="83" idx="1"/>
            </p:cNvCxnSpPr>
            <p:nvPr/>
          </p:nvCxnSpPr>
          <p:spPr>
            <a:xfrm rot="16200000" flipH="1">
              <a:off x="576771" y="3037692"/>
              <a:ext cx="1199952" cy="330203"/>
            </a:xfrm>
            <a:prstGeom prst="bentConnector2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肘形连接符 189">
              <a:extLst>
                <a:ext uri="{FF2B5EF4-FFF2-40B4-BE49-F238E27FC236}">
                  <a16:creationId xmlns:a16="http://schemas.microsoft.com/office/drawing/2014/main" id="{17FF9247-6875-45ED-A868-8B9DCD9D8214}"/>
                </a:ext>
              </a:extLst>
            </p:cNvPr>
            <p:cNvCxnSpPr>
              <a:stCxn id="80" idx="2"/>
              <a:endCxn id="82" idx="1"/>
            </p:cNvCxnSpPr>
            <p:nvPr/>
          </p:nvCxnSpPr>
          <p:spPr>
            <a:xfrm rot="16200000" flipH="1">
              <a:off x="216807" y="3397655"/>
              <a:ext cx="1919879" cy="330203"/>
            </a:xfrm>
            <a:prstGeom prst="bentConnector2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肘形连接符 191">
              <a:extLst>
                <a:ext uri="{FF2B5EF4-FFF2-40B4-BE49-F238E27FC236}">
                  <a16:creationId xmlns:a16="http://schemas.microsoft.com/office/drawing/2014/main" id="{53874C2E-0F38-45BF-AB57-0D712B146C25}"/>
                </a:ext>
              </a:extLst>
            </p:cNvPr>
            <p:cNvCxnSpPr>
              <a:stCxn id="81" idx="3"/>
              <a:endCxn id="114" idx="1"/>
            </p:cNvCxnSpPr>
            <p:nvPr/>
          </p:nvCxnSpPr>
          <p:spPr>
            <a:xfrm flipV="1">
              <a:off x="2903829" y="2757219"/>
              <a:ext cx="544845" cy="203895"/>
            </a:xfrm>
            <a:prstGeom prst="bent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肘形连接符 192">
              <a:extLst>
                <a:ext uri="{FF2B5EF4-FFF2-40B4-BE49-F238E27FC236}">
                  <a16:creationId xmlns:a16="http://schemas.microsoft.com/office/drawing/2014/main" id="{C7A6428C-0D20-4069-9AA6-FEB26E6FB2E8}"/>
                </a:ext>
              </a:extLst>
            </p:cNvPr>
            <p:cNvCxnSpPr>
              <a:stCxn id="81" idx="3"/>
              <a:endCxn id="115" idx="1"/>
            </p:cNvCxnSpPr>
            <p:nvPr/>
          </p:nvCxnSpPr>
          <p:spPr>
            <a:xfrm>
              <a:off x="2903829" y="2961114"/>
              <a:ext cx="544845" cy="203894"/>
            </a:xfrm>
            <a:prstGeom prst="bent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肘形连接符 193">
              <a:extLst>
                <a:ext uri="{FF2B5EF4-FFF2-40B4-BE49-F238E27FC236}">
                  <a16:creationId xmlns:a16="http://schemas.microsoft.com/office/drawing/2014/main" id="{AD1CCBC6-D200-4D92-9FB0-3F91E17CE389}"/>
                </a:ext>
              </a:extLst>
            </p:cNvPr>
            <p:cNvCxnSpPr>
              <a:stCxn id="83" idx="3"/>
              <a:endCxn id="112" idx="1"/>
            </p:cNvCxnSpPr>
            <p:nvPr/>
          </p:nvCxnSpPr>
          <p:spPr>
            <a:xfrm flipV="1">
              <a:off x="2903829" y="3599025"/>
              <a:ext cx="548174" cy="203745"/>
            </a:xfrm>
            <a:prstGeom prst="bent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肘形连接符 194">
              <a:extLst>
                <a:ext uri="{FF2B5EF4-FFF2-40B4-BE49-F238E27FC236}">
                  <a16:creationId xmlns:a16="http://schemas.microsoft.com/office/drawing/2014/main" id="{4858F13F-8C43-4692-B5E0-0EA46ADFD2FE}"/>
                </a:ext>
              </a:extLst>
            </p:cNvPr>
            <p:cNvCxnSpPr>
              <a:stCxn id="83" idx="3"/>
              <a:endCxn id="113" idx="1"/>
            </p:cNvCxnSpPr>
            <p:nvPr/>
          </p:nvCxnSpPr>
          <p:spPr>
            <a:xfrm>
              <a:off x="2903829" y="3802770"/>
              <a:ext cx="540771" cy="203744"/>
            </a:xfrm>
            <a:prstGeom prst="bent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0687E65B-1B73-433B-98E1-B0E44B2478FF}"/>
                </a:ext>
              </a:extLst>
            </p:cNvPr>
            <p:cNvCxnSpPr>
              <a:stCxn id="115" idx="3"/>
              <a:endCxn id="85" idx="1"/>
            </p:cNvCxnSpPr>
            <p:nvPr/>
          </p:nvCxnSpPr>
          <p:spPr>
            <a:xfrm>
              <a:off x="5615836" y="3165008"/>
              <a:ext cx="335494" cy="2508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BAF0A971-1A4B-4435-90BA-22E9D73FF8FC}"/>
                </a:ext>
              </a:extLst>
            </p:cNvPr>
            <p:cNvCxnSpPr>
              <a:stCxn id="82" idx="3"/>
              <a:endCxn id="109" idx="1"/>
            </p:cNvCxnSpPr>
            <p:nvPr/>
          </p:nvCxnSpPr>
          <p:spPr>
            <a:xfrm>
              <a:off x="2903829" y="4522697"/>
              <a:ext cx="54484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C841DDB-6093-4691-A0C4-7B284DF0DC17}"/>
                </a:ext>
              </a:extLst>
            </p:cNvPr>
            <p:cNvSpPr txBox="1"/>
            <p:nvPr/>
          </p:nvSpPr>
          <p:spPr>
            <a:xfrm>
              <a:off x="7747062" y="2566017"/>
              <a:ext cx="560994" cy="52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rPr>
                <a:t>停止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rPr>
                <a:t>维护</a:t>
              </a:r>
            </a:p>
          </p:txBody>
        </p:sp>
        <p:pic>
          <p:nvPicPr>
            <p:cNvPr id="96" name="Picture 4" descr="Image result for linux">
              <a:extLst>
                <a:ext uri="{FF2B5EF4-FFF2-40B4-BE49-F238E27FC236}">
                  <a16:creationId xmlns:a16="http://schemas.microsoft.com/office/drawing/2014/main" id="{90808DC5-1C2D-4CF1-BF01-0D7BB3D4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802" y="2121795"/>
              <a:ext cx="418858" cy="457877"/>
            </a:xfrm>
            <a:prstGeom prst="rect">
              <a:avLst/>
            </a:prstGeom>
            <a:noFill/>
            <a:ln w="19050">
              <a:noFill/>
              <a:prstDash val="sysDash"/>
              <a:headEnd type="oval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1EDCF659-B99E-428F-8B15-29131827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214" y="3577681"/>
              <a:ext cx="1403249" cy="450176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844E6911-41A9-4357-B015-53C5E651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848" y="4349458"/>
              <a:ext cx="865981" cy="330253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283519F-77E2-460A-8C4C-4A98015DA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769" y="2777347"/>
              <a:ext cx="1236925" cy="396450"/>
            </a:xfrm>
            <a:prstGeom prst="rect">
              <a:avLst/>
            </a:prstGeom>
          </p:spPr>
        </p:pic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DD3C342-F669-4D16-9B98-151A8D58D735}"/>
              </a:ext>
            </a:extLst>
          </p:cNvPr>
          <p:cNvGrpSpPr/>
          <p:nvPr/>
        </p:nvGrpSpPr>
        <p:grpSpPr>
          <a:xfrm>
            <a:off x="544617" y="4205125"/>
            <a:ext cx="11053169" cy="2034949"/>
            <a:chOff x="580888" y="3175109"/>
            <a:chExt cx="11053169" cy="2235324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E87FC61-88E9-4F43-A4FA-50050E9883F1}"/>
                </a:ext>
              </a:extLst>
            </p:cNvPr>
            <p:cNvGrpSpPr/>
            <p:nvPr/>
          </p:nvGrpSpPr>
          <p:grpSpPr>
            <a:xfrm>
              <a:off x="580888" y="3368936"/>
              <a:ext cx="8058259" cy="1872202"/>
              <a:chOff x="580888" y="3441506"/>
              <a:chExt cx="8058259" cy="1872202"/>
            </a:xfrm>
          </p:grpSpPr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4FC37CB9-F86A-466D-92BD-1B2EC4D0147E}"/>
                  </a:ext>
                </a:extLst>
              </p:cNvPr>
              <p:cNvCxnSpPr/>
              <p:nvPr/>
            </p:nvCxnSpPr>
            <p:spPr>
              <a:xfrm>
                <a:off x="589558" y="4377607"/>
                <a:ext cx="804958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666666">
                    <a:lumMod val="40000"/>
                    <a:lumOff val="60000"/>
                  </a:srgbClr>
                </a:solidFill>
                <a:prstDash val="dash"/>
                <a:miter lim="800000"/>
              </a:ln>
              <a:effectLst/>
            </p:spPr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6E6B450-F2DD-4ADD-9C99-FC93B9AFE369}"/>
                  </a:ext>
                </a:extLst>
              </p:cNvPr>
              <p:cNvSpPr txBox="1"/>
              <p:nvPr/>
            </p:nvSpPr>
            <p:spPr>
              <a:xfrm>
                <a:off x="580888" y="3441506"/>
                <a:ext cx="340955" cy="754769"/>
              </a:xfrm>
              <a:prstGeom prst="rect">
                <a:avLst/>
              </a:prstGeom>
              <a:solidFill>
                <a:srgbClr val="DDDDDD">
                  <a:lumMod val="75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012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方正兰亭黑简体"/>
                    <a:ea typeface="方正兰亭黑简体"/>
                    <a:cs typeface="+mn-cs"/>
                  </a:rPr>
                  <a:t>之前</a:t>
                </a:r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EFDC0473-CE4B-4423-9F66-00295A6A6D53}"/>
                  </a:ext>
                </a:extLst>
              </p:cNvPr>
              <p:cNvSpPr txBox="1"/>
              <p:nvPr/>
            </p:nvSpPr>
            <p:spPr>
              <a:xfrm>
                <a:off x="585224" y="4558940"/>
                <a:ext cx="340954" cy="754768"/>
              </a:xfrm>
              <a:prstGeom prst="rect">
                <a:avLst/>
              </a:prstGeom>
              <a:solidFill>
                <a:srgbClr val="DDDDDD">
                  <a:lumMod val="75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方正兰亭黑简体"/>
                    <a:ea typeface="方正兰亭黑简体"/>
                    <a:cs typeface="+mn-cs"/>
                  </a:rPr>
                  <a:t>之后</a:t>
                </a:r>
              </a:p>
            </p:txBody>
          </p:sp>
        </p:grpSp>
        <p:pic>
          <p:nvPicPr>
            <p:cNvPr id="118" name="Picture 4" descr="Image result for linux">
              <a:extLst>
                <a:ext uri="{FF2B5EF4-FFF2-40B4-BE49-F238E27FC236}">
                  <a16:creationId xmlns:a16="http://schemas.microsoft.com/office/drawing/2014/main" id="{0BED5A57-3E03-47C3-990B-7DCC09365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399" y="4017660"/>
              <a:ext cx="418858" cy="475751"/>
            </a:xfrm>
            <a:prstGeom prst="rect">
              <a:avLst/>
            </a:prstGeom>
            <a:noFill/>
            <a:ln w="19050">
              <a:noFill/>
              <a:prstDash val="sysDash"/>
              <a:headEnd type="oval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D5B5072A-BE61-44FE-BFB7-00596481F343}"/>
                </a:ext>
              </a:extLst>
            </p:cNvPr>
            <p:cNvSpPr txBox="1"/>
            <p:nvPr/>
          </p:nvSpPr>
          <p:spPr>
            <a:xfrm>
              <a:off x="1179906" y="4525371"/>
              <a:ext cx="599844" cy="50712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CC9900"/>
                </a:buClr>
                <a:defRPr b="1" ker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Linux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 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Arial" panose="020B0604020202020204" pitchFamily="34" charset="0"/>
              </a:endParaRPr>
            </a:p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Kernel</a:t>
              </a: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C6F1F4D-B489-446E-B3D2-E3AD8696F9AA}"/>
                </a:ext>
              </a:extLst>
            </p:cNvPr>
            <p:cNvSpPr/>
            <p:nvPr/>
          </p:nvSpPr>
          <p:spPr>
            <a:xfrm>
              <a:off x="999006" y="3683817"/>
              <a:ext cx="961644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特性开发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C7AC5B4A-13DC-4A85-84D0-E964298ADA46}"/>
                </a:ext>
              </a:extLst>
            </p:cNvPr>
            <p:cNvSpPr/>
            <p:nvPr/>
          </p:nvSpPr>
          <p:spPr>
            <a:xfrm>
              <a:off x="2266484" y="3683817"/>
              <a:ext cx="1163611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集成、创新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2E7681D2-316E-45C8-AD1D-B7D391B59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4" y="4083487"/>
              <a:ext cx="415670" cy="344096"/>
            </a:xfrm>
            <a:prstGeom prst="rect">
              <a:avLst/>
            </a:prstGeom>
            <a:noFill/>
            <a:ln w="19050">
              <a:noFill/>
              <a:prstDash val="sysDash"/>
              <a:headEnd type="oval"/>
              <a:tailEnd type="triangle"/>
            </a:ln>
          </p:spPr>
        </p:pic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7C2AC6A-8A05-45AD-B706-C81B5D10941F}"/>
                </a:ext>
              </a:extLst>
            </p:cNvPr>
            <p:cNvSpPr/>
            <p:nvPr/>
          </p:nvSpPr>
          <p:spPr>
            <a:xfrm>
              <a:off x="2448180" y="4525371"/>
              <a:ext cx="800219" cy="507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Fedora</a:t>
              </a:r>
            </a:p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前导社区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/>
                <a:ea typeface="方正兰亭黑简体"/>
                <a:cs typeface="Arial" panose="020B0604020202020204" pitchFamily="34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46A0393-0C33-4F06-9137-078EF0D56E93}"/>
                </a:ext>
              </a:extLst>
            </p:cNvPr>
            <p:cNvSpPr/>
            <p:nvPr/>
          </p:nvSpPr>
          <p:spPr>
            <a:xfrm>
              <a:off x="5166606" y="3271988"/>
              <a:ext cx="1646020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生态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/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稳定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/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服务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A03B577-86E6-4601-9E79-9A42F2078765}"/>
                </a:ext>
              </a:extLst>
            </p:cNvPr>
            <p:cNvSpPr/>
            <p:nvPr/>
          </p:nvSpPr>
          <p:spPr>
            <a:xfrm>
              <a:off x="5358674" y="3953886"/>
              <a:ext cx="1261884" cy="304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企业发行版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RHEL</a:t>
              </a:r>
            </a:p>
          </p:txBody>
        </p:sp>
        <p:sp>
          <p:nvSpPr>
            <p:cNvPr id="126" name="右箭头 66">
              <a:extLst>
                <a:ext uri="{FF2B5EF4-FFF2-40B4-BE49-F238E27FC236}">
                  <a16:creationId xmlns:a16="http://schemas.microsoft.com/office/drawing/2014/main" id="{E2267C3B-27CA-4025-950F-7102721734CA}"/>
                </a:ext>
              </a:extLst>
            </p:cNvPr>
            <p:cNvSpPr/>
            <p:nvPr/>
          </p:nvSpPr>
          <p:spPr>
            <a:xfrm>
              <a:off x="6648679" y="3356203"/>
              <a:ext cx="603019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4EB00E64-452B-494D-A40A-7B528575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323" y="3436054"/>
              <a:ext cx="802108" cy="618906"/>
            </a:xfrm>
            <a:prstGeom prst="rect">
              <a:avLst/>
            </a:prstGeom>
            <a:noFill/>
            <a:ln w="19050">
              <a:noFill/>
              <a:prstDash val="sysDash"/>
              <a:headEnd type="oval"/>
              <a:tailEnd type="triangle"/>
            </a:ln>
          </p:spPr>
        </p:pic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903A98E-3583-46F6-BF87-48AE4163B6E0}"/>
                </a:ext>
              </a:extLst>
            </p:cNvPr>
            <p:cNvSpPr/>
            <p:nvPr/>
          </p:nvSpPr>
          <p:spPr>
            <a:xfrm>
              <a:off x="7256594" y="3271988"/>
              <a:ext cx="1469566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生态、稳定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81EFE08-1A2E-4369-9AB3-799B4ABBB3CF}"/>
                </a:ext>
              </a:extLst>
            </p:cNvPr>
            <p:cNvSpPr/>
            <p:nvPr/>
          </p:nvSpPr>
          <p:spPr>
            <a:xfrm>
              <a:off x="7387686" y="4011942"/>
              <a:ext cx="1125629" cy="304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“免费”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RHEL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Arial" panose="020B0604020202020204" pitchFamily="34" charset="0"/>
              </a:endParaRPr>
            </a:p>
          </p:txBody>
        </p:sp>
        <p:sp>
          <p:nvSpPr>
            <p:cNvPr id="130" name="右箭头 70">
              <a:extLst>
                <a:ext uri="{FF2B5EF4-FFF2-40B4-BE49-F238E27FC236}">
                  <a16:creationId xmlns:a16="http://schemas.microsoft.com/office/drawing/2014/main" id="{CD694E04-20C9-48C1-BE85-8C0F278170FC}"/>
                </a:ext>
              </a:extLst>
            </p:cNvPr>
            <p:cNvSpPr/>
            <p:nvPr/>
          </p:nvSpPr>
          <p:spPr>
            <a:xfrm>
              <a:off x="4444064" y="3356203"/>
              <a:ext cx="719199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31" name="右箭头 71">
              <a:extLst>
                <a:ext uri="{FF2B5EF4-FFF2-40B4-BE49-F238E27FC236}">
                  <a16:creationId xmlns:a16="http://schemas.microsoft.com/office/drawing/2014/main" id="{F8C89F63-0AD8-4E81-8E9C-6827C1701A75}"/>
                </a:ext>
              </a:extLst>
            </p:cNvPr>
            <p:cNvSpPr/>
            <p:nvPr/>
          </p:nvSpPr>
          <p:spPr>
            <a:xfrm>
              <a:off x="1823125" y="3911459"/>
              <a:ext cx="612000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077762E-80C1-49CB-8906-5B7CD268DAF2}"/>
                </a:ext>
              </a:extLst>
            </p:cNvPr>
            <p:cNvSpPr/>
            <p:nvPr/>
          </p:nvSpPr>
          <p:spPr>
            <a:xfrm>
              <a:off x="5139556" y="4356586"/>
              <a:ext cx="1700121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生态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/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稳定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/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服务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01A0DF14-93A5-40F2-BAB2-F50A1EE0D652}"/>
                </a:ext>
              </a:extLst>
            </p:cNvPr>
            <p:cNvSpPr/>
            <p:nvPr/>
          </p:nvSpPr>
          <p:spPr>
            <a:xfrm>
              <a:off x="5349858" y="5053495"/>
              <a:ext cx="1279517" cy="304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企业发行版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RHEL</a:t>
              </a:r>
            </a:p>
          </p:txBody>
        </p:sp>
        <p:sp>
          <p:nvSpPr>
            <p:cNvPr id="134" name="右箭头 74">
              <a:extLst>
                <a:ext uri="{FF2B5EF4-FFF2-40B4-BE49-F238E27FC236}">
                  <a16:creationId xmlns:a16="http://schemas.microsoft.com/office/drawing/2014/main" id="{056CB371-9299-4062-A101-80EE619BA2E6}"/>
                </a:ext>
              </a:extLst>
            </p:cNvPr>
            <p:cNvSpPr/>
            <p:nvPr/>
          </p:nvSpPr>
          <p:spPr>
            <a:xfrm>
              <a:off x="6649925" y="4441985"/>
              <a:ext cx="603019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99C2CACF-D370-4917-942F-ACE31CF4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17" y="4469283"/>
              <a:ext cx="796508" cy="751028"/>
            </a:xfrm>
            <a:prstGeom prst="rect">
              <a:avLst/>
            </a:prstGeom>
          </p:spPr>
        </p:pic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C520FF2-3C4F-49ED-813C-DFF2056B25B8}"/>
                </a:ext>
              </a:extLst>
            </p:cNvPr>
            <p:cNvSpPr/>
            <p:nvPr/>
          </p:nvSpPr>
          <p:spPr>
            <a:xfrm>
              <a:off x="3748376" y="4324256"/>
              <a:ext cx="927990" cy="33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Arial" panose="020B0604020202020204" pitchFamily="34" charset="0"/>
                </a:rPr>
                <a:t>测试版本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94991BB-D44F-48E2-8E6E-1DC53B17B083}"/>
                </a:ext>
              </a:extLst>
            </p:cNvPr>
            <p:cNvSpPr/>
            <p:nvPr/>
          </p:nvSpPr>
          <p:spPr>
            <a:xfrm>
              <a:off x="3633803" y="5053495"/>
              <a:ext cx="1184940" cy="304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Huawei Sans" panose="020C0503030203020204"/>
                  <a:ea typeface="方正兰亭黑简体"/>
                  <a:cs typeface="Arial" panose="020B0604020202020204" pitchFamily="34" charset="0"/>
                </a:rPr>
                <a:t>CentOS Stream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Arial" panose="020B0604020202020204" pitchFamily="34" charset="0"/>
              </a:endParaRPr>
            </a:p>
          </p:txBody>
        </p:sp>
        <p:sp>
          <p:nvSpPr>
            <p:cNvPr id="138" name="右箭头 78">
              <a:extLst>
                <a:ext uri="{FF2B5EF4-FFF2-40B4-BE49-F238E27FC236}">
                  <a16:creationId xmlns:a16="http://schemas.microsoft.com/office/drawing/2014/main" id="{D51942D7-06AC-4AA4-A04F-946C1B953FB3}"/>
                </a:ext>
              </a:extLst>
            </p:cNvPr>
            <p:cNvSpPr/>
            <p:nvPr/>
          </p:nvSpPr>
          <p:spPr>
            <a:xfrm>
              <a:off x="3334007" y="4441985"/>
              <a:ext cx="386638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39" name="右箭头 79">
              <a:extLst>
                <a:ext uri="{FF2B5EF4-FFF2-40B4-BE49-F238E27FC236}">
                  <a16:creationId xmlns:a16="http://schemas.microsoft.com/office/drawing/2014/main" id="{21C49B5E-CAAD-4374-AF23-F67C4108D231}"/>
                </a:ext>
              </a:extLst>
            </p:cNvPr>
            <p:cNvSpPr/>
            <p:nvPr/>
          </p:nvSpPr>
          <p:spPr>
            <a:xfrm>
              <a:off x="4696232" y="4441985"/>
              <a:ext cx="467032" cy="805624"/>
            </a:xfrm>
            <a:prstGeom prst="rightArrow">
              <a:avLst/>
            </a:prstGeom>
            <a:gradFill>
              <a:gsLst>
                <a:gs pos="25000">
                  <a:srgbClr val="8497B0">
                    <a:alpha val="0"/>
                  </a:srgbClr>
                </a:gs>
                <a:gs pos="100000">
                  <a:srgbClr val="8497B0"/>
                </a:gs>
              </a:gsLst>
              <a:lin ang="21594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40" name="乘号 139">
              <a:extLst>
                <a:ext uri="{FF2B5EF4-FFF2-40B4-BE49-F238E27FC236}">
                  <a16:creationId xmlns:a16="http://schemas.microsoft.com/office/drawing/2014/main" id="{D3C5CB0F-271C-4024-80CD-310DF2DC10F2}"/>
                </a:ext>
              </a:extLst>
            </p:cNvPr>
            <p:cNvSpPr/>
            <p:nvPr/>
          </p:nvSpPr>
          <p:spPr>
            <a:xfrm>
              <a:off x="7528058" y="4508663"/>
              <a:ext cx="926639" cy="672269"/>
            </a:xfrm>
            <a:prstGeom prst="mathMultiply">
              <a:avLst>
                <a:gd name="adj1" fmla="val 9373"/>
              </a:avLst>
            </a:prstGeom>
            <a:solidFill>
              <a:srgbClr val="EA002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0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41" name="圆角矩形 81">
              <a:extLst>
                <a:ext uri="{FF2B5EF4-FFF2-40B4-BE49-F238E27FC236}">
                  <a16:creationId xmlns:a16="http://schemas.microsoft.com/office/drawing/2014/main" id="{DF2558C8-3714-472F-99DF-4A72D15068FF}"/>
                </a:ext>
              </a:extLst>
            </p:cNvPr>
            <p:cNvSpPr/>
            <p:nvPr/>
          </p:nvSpPr>
          <p:spPr>
            <a:xfrm>
              <a:off x="7370904" y="3238125"/>
              <a:ext cx="1350214" cy="2172308"/>
            </a:xfrm>
            <a:prstGeom prst="roundRect">
              <a:avLst>
                <a:gd name="adj" fmla="val 6378"/>
              </a:avLst>
            </a:prstGeom>
            <a:noFill/>
            <a:ln w="28575" cap="flat" cmpd="sng" algn="ctr">
              <a:solidFill>
                <a:srgbClr val="C00000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  <p:sp>
          <p:nvSpPr>
            <p:cNvPr id="142" name="矩形 340">
              <a:extLst>
                <a:ext uri="{FF2B5EF4-FFF2-40B4-BE49-F238E27FC236}">
                  <a16:creationId xmlns:a16="http://schemas.microsoft.com/office/drawing/2014/main" id="{59D72D8F-E28C-40BB-BB59-87E2E619E3C6}"/>
                </a:ext>
              </a:extLst>
            </p:cNvPr>
            <p:cNvSpPr/>
            <p:nvPr/>
          </p:nvSpPr>
          <p:spPr>
            <a:xfrm>
              <a:off x="8996202" y="3175109"/>
              <a:ext cx="2637855" cy="2175829"/>
            </a:xfrm>
            <a:prstGeom prst="rect">
              <a:avLst/>
            </a:prstGeom>
            <a:solidFill>
              <a:srgbClr val="FFFFFF">
                <a:lumMod val="95000"/>
                <a:alpha val="60000"/>
              </a:srgbClr>
            </a:solidFill>
            <a:ln w="3175">
              <a:miter lim="400000"/>
            </a:ln>
          </p:spPr>
          <p:txBody>
            <a:bodyPr lIns="45719" rIns="45719" anchor="t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/>
                <a:cs typeface="Calibri"/>
                <a:sym typeface="Calibri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4B71351-CB59-4B98-BECE-6DD6922684A7}"/>
                </a:ext>
              </a:extLst>
            </p:cNvPr>
            <p:cNvSpPr/>
            <p:nvPr/>
          </p:nvSpPr>
          <p:spPr>
            <a:xfrm>
              <a:off x="9607452" y="3223220"/>
              <a:ext cx="1254126" cy="405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用户影响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16C67AF0-A28D-4C9A-8C7D-1BB374F53237}"/>
                </a:ext>
              </a:extLst>
            </p:cNvPr>
            <p:cNvSpPr/>
            <p:nvPr/>
          </p:nvSpPr>
          <p:spPr>
            <a:xfrm>
              <a:off x="9016067" y="3598111"/>
              <a:ext cx="2580222" cy="99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4000" marR="0" lvl="0" indent="-14400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b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不再提供补丁更新，现有业务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随时面临宕机和安全风险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，无法及时恢复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FD8D8254-3B7F-4122-8154-49389786C8DC}"/>
                </a:ext>
              </a:extLst>
            </p:cNvPr>
            <p:cNvSpPr/>
            <p:nvPr/>
          </p:nvSpPr>
          <p:spPr>
            <a:xfrm>
              <a:off x="8995043" y="4552146"/>
              <a:ext cx="2580222" cy="684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4000" marR="0" lvl="0" indent="-14400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b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不再支持新的软硬件，新部署硬件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/>
                  <a:cs typeface="Calibri"/>
                  <a:sym typeface="Calibri"/>
                </a:rPr>
                <a:t>只能采购付费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uawei Sans" panose="020C0503030203020204"/>
                  <a:cs typeface="Calibri"/>
                  <a:sym typeface="Calibri"/>
                </a:rPr>
                <a:t>RHEL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uawei Sans" panose="020C0503030203020204"/>
                <a:cs typeface="Calibri"/>
                <a:sym typeface="Calibri"/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743CBE01-5EE0-4DC9-A236-82665CE93A08}"/>
              </a:ext>
            </a:extLst>
          </p:cNvPr>
          <p:cNvSpPr/>
          <p:nvPr/>
        </p:nvSpPr>
        <p:spPr>
          <a:xfrm>
            <a:off x="2094258" y="6226073"/>
            <a:ext cx="41914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代码与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+mn-cs"/>
              </a:rPr>
              <a:t>RHEL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不完全相同，定位是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+mn-cs"/>
              </a:rPr>
              <a:t>RHEL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的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测试版本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，无团队支持</a:t>
            </a:r>
          </a:p>
        </p:txBody>
      </p:sp>
      <p:sp>
        <p:nvSpPr>
          <p:cNvPr id="150" name="下箭头 90">
            <a:extLst>
              <a:ext uri="{FF2B5EF4-FFF2-40B4-BE49-F238E27FC236}">
                <a16:creationId xmlns:a16="http://schemas.microsoft.com/office/drawing/2014/main" id="{E87209F5-686B-4487-88A3-C39A0D73107D}"/>
              </a:ext>
            </a:extLst>
          </p:cNvPr>
          <p:cNvSpPr/>
          <p:nvPr/>
        </p:nvSpPr>
        <p:spPr>
          <a:xfrm>
            <a:off x="4038726" y="6144542"/>
            <a:ext cx="274747" cy="95537"/>
          </a:xfrm>
          <a:prstGeom prst="downArrow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方正兰亭黑简体"/>
              <a:ea typeface="方正兰亭黑简体"/>
              <a:cs typeface="+mn-cs"/>
            </a:endParaRPr>
          </a:p>
        </p:txBody>
      </p:sp>
      <p:pic>
        <p:nvPicPr>
          <p:cNvPr id="151" name="图片 150">
            <a:extLst>
              <a:ext uri="{FF2B5EF4-FFF2-40B4-BE49-F238E27FC236}">
                <a16:creationId xmlns:a16="http://schemas.microsoft.com/office/drawing/2014/main" id="{02B79F5C-CB22-4453-A22E-F3887700B5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23" y="4609961"/>
            <a:ext cx="782501" cy="250801"/>
          </a:xfrm>
          <a:prstGeom prst="rect">
            <a:avLst/>
          </a:prstGeom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id="{B112E440-11BA-4D8E-BA3A-5020E2FC20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5" y="5591288"/>
            <a:ext cx="782501" cy="250801"/>
          </a:xfrm>
          <a:prstGeom prst="rect">
            <a:avLst/>
          </a:prstGeom>
        </p:spPr>
      </p:pic>
      <p:sp>
        <p:nvSpPr>
          <p:cNvPr id="153" name="圆角矩形 93">
            <a:extLst>
              <a:ext uri="{FF2B5EF4-FFF2-40B4-BE49-F238E27FC236}">
                <a16:creationId xmlns:a16="http://schemas.microsoft.com/office/drawing/2014/main" id="{EB25F420-5D11-4C9B-8D1E-868241EA4EAC}"/>
              </a:ext>
            </a:extLst>
          </p:cNvPr>
          <p:cNvSpPr/>
          <p:nvPr/>
        </p:nvSpPr>
        <p:spPr>
          <a:xfrm>
            <a:off x="5550294" y="3281284"/>
            <a:ext cx="2740186" cy="609600"/>
          </a:xfrm>
          <a:prstGeom prst="roundRect">
            <a:avLst>
              <a:gd name="adj" fmla="val 1428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过往案例：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54E3E392-5FAD-45B9-9C7B-FCA77A79311A}"/>
              </a:ext>
            </a:extLst>
          </p:cNvPr>
          <p:cNvSpPr txBox="1"/>
          <p:nvPr/>
        </p:nvSpPr>
        <p:spPr>
          <a:xfrm>
            <a:off x="8086649" y="3279171"/>
            <a:ext cx="364116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+mn-cs"/>
              </a:rPr>
              <a:t>Win XP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停服，高危漏洞不再修复，导致勒索病毒侵蚀了全球数十万台电脑，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+mn-cs"/>
              </a:rPr>
              <a:t>100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多个国家受到病毒影响；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6F148648-BBDA-46A4-9DFD-0668F64FC6D6}"/>
              </a:ext>
            </a:extLst>
          </p:cNvPr>
          <p:cNvCxnSpPr>
            <a:cxnSpLocks/>
            <a:stCxn id="85" idx="3"/>
            <a:endCxn id="156" idx="1"/>
          </p:cNvCxnSpPr>
          <p:nvPr/>
        </p:nvCxnSpPr>
        <p:spPr>
          <a:xfrm>
            <a:off x="7493130" y="2440711"/>
            <a:ext cx="607217" cy="0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6" name="圆角矩形 180">
            <a:extLst>
              <a:ext uri="{FF2B5EF4-FFF2-40B4-BE49-F238E27FC236}">
                <a16:creationId xmlns:a16="http://schemas.microsoft.com/office/drawing/2014/main" id="{DE01E51E-114F-461A-A045-DDCFC5E3E8E7}"/>
              </a:ext>
            </a:extLst>
          </p:cNvPr>
          <p:cNvSpPr/>
          <p:nvPr/>
        </p:nvSpPr>
        <p:spPr>
          <a:xfrm>
            <a:off x="8100347" y="2325028"/>
            <a:ext cx="1716849" cy="231365"/>
          </a:xfrm>
          <a:prstGeom prst="roundRect">
            <a:avLst/>
          </a:prstGeom>
          <a:solidFill>
            <a:srgbClr val="FFFFFF">
              <a:lumMod val="8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2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uawei Sans" panose="020C0503030203020204"/>
                <a:ea typeface="方正兰亭黑简体"/>
                <a:cs typeface="+mn-cs"/>
              </a:rPr>
              <a:t>下游难以自主演进</a:t>
            </a:r>
            <a:endParaRPr kumimoji="0" lang="en-US" altLang="zh-CN" sz="1332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兰亭黑简体"/>
              <a:ea typeface="方正兰亭黑简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008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副标题 1"/>
          <p:cNvSpPr txBox="1">
            <a:spLocks/>
          </p:cNvSpPr>
          <p:nvPr/>
        </p:nvSpPr>
        <p:spPr>
          <a:xfrm>
            <a:off x="294816" y="345057"/>
            <a:ext cx="11924057" cy="4908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87323" rtl="0" eaLnBrk="1" fontAlgn="auto" latinLnBrk="0" hangingPunct="1">
              <a:lnSpc>
                <a:spcPts val="34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26664" y="1628802"/>
            <a:ext cx="6678688" cy="4586656"/>
            <a:chOff x="907754" y="1583276"/>
            <a:chExt cx="10343214" cy="4681058"/>
          </a:xfrm>
        </p:grpSpPr>
        <p:sp>
          <p:nvSpPr>
            <p:cNvPr id="42" name="等腰三角形 41"/>
            <p:cNvSpPr/>
            <p:nvPr/>
          </p:nvSpPr>
          <p:spPr>
            <a:xfrm>
              <a:off x="972607" y="1583276"/>
              <a:ext cx="10246787" cy="1161675"/>
            </a:xfrm>
            <a:prstGeom prst="triangle">
              <a:avLst/>
            </a:prstGeom>
            <a:solidFill>
              <a:srgbClr val="F2F2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978609" y="2973400"/>
              <a:ext cx="1558967" cy="1922401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687316" y="2973400"/>
              <a:ext cx="1963085" cy="1922401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4876980" y="2973400"/>
              <a:ext cx="1963085" cy="1922401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7066645" y="2973400"/>
              <a:ext cx="1963085" cy="1922401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9256309" y="2973400"/>
              <a:ext cx="1963085" cy="1922401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48" name="Text Box 19"/>
            <p:cNvSpPr txBox="1">
              <a:spLocks noChangeArrowheads="1"/>
            </p:cNvSpPr>
            <p:nvPr/>
          </p:nvSpPr>
          <p:spPr bwMode="gray">
            <a:xfrm>
              <a:off x="2986405" y="3374040"/>
              <a:ext cx="1058354" cy="4397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10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容器</a:t>
              </a:r>
              <a:r>
                <a:rPr kumimoji="0" lang="en-US" altLang="zh-CN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Arial" pitchFamily="34" charset="0"/>
                </a:rPr>
                <a:t>iSula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endParaRPr>
            </a:p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Arial" pitchFamily="34" charset="0"/>
                  <a:sym typeface="Wingdings" panose="05000000000000000000" pitchFamily="2" charset="2"/>
                </a:rPr>
                <a:t>docker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413888" y="3332411"/>
              <a:ext cx="859007" cy="266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运行库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44459" y="4335063"/>
              <a:ext cx="659658" cy="266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字体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785641" y="4238247"/>
              <a:ext cx="1676785" cy="439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虚拟化</a:t>
              </a:r>
              <a:r>
                <a:rPr kumimoji="0" lang="en-US" altLang="zh-CN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Arial" pitchFamily="34" charset="0"/>
                </a:rPr>
                <a:t>StratoVirt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endParaRPr>
            </a:p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Arial" pitchFamily="34" charset="0"/>
                  <a:sym typeface="Wingdings" panose="05000000000000000000" pitchFamily="2" charset="2"/>
                </a:rPr>
                <a:t></a:t>
              </a:r>
              <a:r>
                <a:rPr kumimoji="0" lang="en-US" altLang="zh-CN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Arial" pitchFamily="34" charset="0"/>
                  <a:sym typeface="Wingdings" panose="05000000000000000000" pitchFamily="2" charset="2"/>
                </a:rPr>
                <a:t>Qemu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gray">
            <a:xfrm>
              <a:off x="7454727" y="3317028"/>
              <a:ext cx="913374" cy="28270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10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编译器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377812" y="3822369"/>
              <a:ext cx="1130843" cy="282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开发语言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94659" y="4319680"/>
              <a:ext cx="913374" cy="282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开发库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837900" y="3317028"/>
              <a:ext cx="1130843" cy="282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调试工具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004544" y="4335063"/>
              <a:ext cx="633262" cy="43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运维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004544" y="3836871"/>
              <a:ext cx="633262" cy="43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安全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004181" y="5051787"/>
              <a:ext cx="10246787" cy="816510"/>
            </a:xfrm>
            <a:prstGeom prst="roundRect">
              <a:avLst>
                <a:gd name="adj" fmla="val 6290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145500" y="5188731"/>
              <a:ext cx="1304821" cy="5495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799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内核创新</a:t>
              </a:r>
              <a:endParaRPr kumimoji="1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（“地基”）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668858" y="5379824"/>
              <a:ext cx="6639647" cy="269737"/>
              <a:chOff x="3715468" y="5399402"/>
              <a:chExt cx="6642240" cy="269842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5926984" y="5399402"/>
                <a:ext cx="1457617" cy="2670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以内存为中心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3715468" y="5402146"/>
                <a:ext cx="1657043" cy="267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多样性算力支持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7997437" y="5399402"/>
                <a:ext cx="1457617" cy="2670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多核调度优化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643402" y="5399402"/>
                <a:ext cx="714306" cy="2670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… …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907754" y="3638120"/>
              <a:ext cx="1702862" cy="942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799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基础系统</a:t>
              </a:r>
              <a:endParaRPr kumimoji="1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（“承重墙”）</a:t>
              </a:r>
            </a:p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799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941995" y="2369265"/>
              <a:ext cx="6585648" cy="282700"/>
              <a:chOff x="3937787" y="2733714"/>
              <a:chExt cx="6588220" cy="282810"/>
            </a:xfrm>
          </p:grpSpPr>
          <p:sp>
            <p:nvSpPr>
              <p:cNvPr id="65" name="Text Box 19"/>
              <p:cNvSpPr txBox="1">
                <a:spLocks noChangeArrowheads="1"/>
              </p:cNvSpPr>
              <p:nvPr/>
            </p:nvSpPr>
            <p:spPr bwMode="gray">
              <a:xfrm>
                <a:off x="3937787" y="2733714"/>
                <a:ext cx="1131285" cy="28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lvl1pPr>
              </a:lstStyle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网络应用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endParaRPr>
              </a:p>
            </p:txBody>
          </p:sp>
          <p:sp>
            <p:nvSpPr>
              <p:cNvPr id="66" name="Text Box 19"/>
              <p:cNvSpPr txBox="1">
                <a:spLocks noChangeArrowheads="1"/>
              </p:cNvSpPr>
              <p:nvPr/>
            </p:nvSpPr>
            <p:spPr bwMode="gray">
              <a:xfrm>
                <a:off x="8272457" y="2733714"/>
                <a:ext cx="1131285" cy="28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lvl1pPr>
              </a:lstStyle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桌面工具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endParaRPr>
              </a:p>
            </p:txBody>
          </p:sp>
          <p:sp>
            <p:nvSpPr>
              <p:cNvPr id="67" name="Text Box 19"/>
              <p:cNvSpPr txBox="1">
                <a:spLocks noChangeArrowheads="1"/>
              </p:cNvSpPr>
              <p:nvPr/>
            </p:nvSpPr>
            <p:spPr bwMode="gray">
              <a:xfrm>
                <a:off x="6776271" y="2733714"/>
                <a:ext cx="1131285" cy="28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lvl1pPr>
              </a:lstStyle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文本工具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endParaRPr>
              </a:p>
            </p:txBody>
          </p:sp>
          <p:sp>
            <p:nvSpPr>
              <p:cNvPr id="68" name="Text Box 19"/>
              <p:cNvSpPr txBox="1">
                <a:spLocks noChangeArrowheads="1"/>
              </p:cNvSpPr>
              <p:nvPr/>
            </p:nvSpPr>
            <p:spPr bwMode="gray">
              <a:xfrm>
                <a:off x="9768644" y="2733714"/>
                <a:ext cx="757363" cy="28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lvl1pPr>
              </a:lstStyle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… …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endParaRPr>
              </a:p>
            </p:txBody>
          </p:sp>
          <p:sp>
            <p:nvSpPr>
              <p:cNvPr id="69" name="Text Box 19"/>
              <p:cNvSpPr txBox="1">
                <a:spLocks noChangeArrowheads="1"/>
              </p:cNvSpPr>
              <p:nvPr/>
            </p:nvSpPr>
            <p:spPr bwMode="gray">
              <a:xfrm>
                <a:off x="5433973" y="2733714"/>
                <a:ext cx="913731" cy="28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lvl1pPr>
              </a:lstStyle>
              <a:p>
                <a:pPr marL="0" marR="0" lvl="0" indent="0" algn="l" defTabSz="9144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Arial" pitchFamily="34" charset="0"/>
                  </a:rPr>
                  <a:t>数据库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63" name="Text Box 19"/>
            <p:cNvSpPr txBox="1">
              <a:spLocks noChangeArrowheads="1"/>
            </p:cNvSpPr>
            <p:nvPr/>
          </p:nvSpPr>
          <p:spPr bwMode="gray">
            <a:xfrm>
              <a:off x="5396432" y="1729549"/>
              <a:ext cx="1565785" cy="5652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扩展系统</a:t>
              </a:r>
              <a:endPara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itchFamily="34" charset="0"/>
                </a:rPr>
                <a:t>（“屋脊”）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514719" y="5981634"/>
              <a:ext cx="9123087" cy="282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7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鲲鹏        飞腾       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+mn-cs"/>
                </a:rPr>
                <a:t>Intel      AMD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cs"/>
                </a:rPr>
                <a:t>       兆芯       申威      龙芯       海光      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Huawei Sans" panose="020C0503030203020204"/>
                  <a:ea typeface="方正兰亭黑简体" panose="02000000000000000000" pitchFamily="2" charset="-122"/>
                  <a:cs typeface="+mn-cs"/>
                </a:rPr>
                <a:t>RISC-V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8764059" y="1587459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自主演进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技术路线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719154" y="2040553"/>
            <a:ext cx="4127545" cy="411837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>
            <a:spAutoFit/>
          </a:bodyPr>
          <a:lstStyle/>
          <a:p>
            <a:pPr marL="180000" marR="0" lvl="0" indent="-18000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内核创新：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  <a:sym typeface="Arial"/>
              </a:rPr>
              <a:t>Linux Kernel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贡献度全球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  <a:sym typeface="Arial"/>
              </a:rPr>
              <a:t>Top 5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，最新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  <a:sym typeface="Arial"/>
              </a:rPr>
              <a:t>5.10/5.14/6.1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版本贡献全球第一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，在以内存为中心、多核调度等方面引领内核创新，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充分释放多样性算力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  <a:sym typeface="Arial"/>
            </a:endParaRPr>
          </a:p>
          <a:p>
            <a:pPr marL="180000" marR="0" lvl="0" indent="-18000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基础系统：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核心模块通过自研为用户提供多平面的选择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  <a:sym typeface="Arial"/>
            </a:endParaRPr>
          </a:p>
          <a:p>
            <a:pPr marL="180000" marR="0" lvl="0" indent="-18000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  <a:sym typeface="Arial"/>
            </a:endParaRPr>
          </a:p>
          <a:p>
            <a:pPr marL="180000" marR="0" lvl="0" indent="-18000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扩展系统：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/>
              </a:rPr>
              <a:t>基于友好性、活跃度、成熟度和可靠性等标准对软件包做筛选，构造自主可控的功能集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C314E256-27F1-4EF5-A755-B05DED5B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openEuler</a:t>
            </a:r>
            <a:r>
              <a:rPr lang="zh-CN" altLang="en-US" dirty="0">
                <a:latin typeface="+mj-lt"/>
                <a:ea typeface="+mj-ea"/>
              </a:rPr>
              <a:t>依托内核创新，基础系统多平面，自主可控全功能集，实现原生演进</a:t>
            </a:r>
          </a:p>
        </p:txBody>
      </p:sp>
    </p:spTree>
    <p:extLst>
      <p:ext uri="{BB962C8B-B14F-4D97-AF65-F5344CB8AC3E}">
        <p14:creationId xmlns:p14="http://schemas.microsoft.com/office/powerpoint/2010/main" val="2589521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>
            <a:extLst>
              <a:ext uri="{FF2B5EF4-FFF2-40B4-BE49-F238E27FC236}">
                <a16:creationId xmlns:a16="http://schemas.microsoft.com/office/drawing/2014/main" id="{49D93685-7C2F-4C60-84A1-05C598FF06AC}"/>
              </a:ext>
            </a:extLst>
          </p:cNvPr>
          <p:cNvSpPr txBox="1"/>
          <p:nvPr/>
        </p:nvSpPr>
        <p:spPr>
          <a:xfrm>
            <a:off x="9723363" y="5711287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3305B53-A24F-4057-9E04-1958CDADBFB3}"/>
              </a:ext>
            </a:extLst>
          </p:cNvPr>
          <p:cNvSpPr txBox="1"/>
          <p:nvPr/>
        </p:nvSpPr>
        <p:spPr>
          <a:xfrm>
            <a:off x="9723855" y="3670051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0E9C28E-CAA0-46B7-8FE1-D4E082DFF002}"/>
              </a:ext>
            </a:extLst>
          </p:cNvPr>
          <p:cNvSpPr txBox="1"/>
          <p:nvPr/>
        </p:nvSpPr>
        <p:spPr>
          <a:xfrm>
            <a:off x="9723855" y="2958851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73082F2-BC7C-4C48-956C-AF7F0FECC586}"/>
              </a:ext>
            </a:extLst>
          </p:cNvPr>
          <p:cNvSpPr txBox="1"/>
          <p:nvPr/>
        </p:nvSpPr>
        <p:spPr>
          <a:xfrm>
            <a:off x="9723855" y="2256888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2F6D882-08DC-493E-9571-1E120DCE72AA}"/>
              </a:ext>
            </a:extLst>
          </p:cNvPr>
          <p:cNvSpPr txBox="1"/>
          <p:nvPr/>
        </p:nvSpPr>
        <p:spPr>
          <a:xfrm>
            <a:off x="9723855" y="1527214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85E8241-7B0E-417B-9175-A1CA3308F199}"/>
              </a:ext>
            </a:extLst>
          </p:cNvPr>
          <p:cNvSpPr txBox="1"/>
          <p:nvPr/>
        </p:nvSpPr>
        <p:spPr>
          <a:xfrm>
            <a:off x="9723855" y="5009324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4A1CD31-CA68-46D4-884C-8E7D1C1B5DE3}"/>
              </a:ext>
            </a:extLst>
          </p:cNvPr>
          <p:cNvSpPr txBox="1"/>
          <p:nvPr/>
        </p:nvSpPr>
        <p:spPr>
          <a:xfrm>
            <a:off x="9723855" y="4335069"/>
            <a:ext cx="1948872" cy="56341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714753" y="4339365"/>
            <a:ext cx="1012002" cy="549886"/>
          </a:xfrm>
          <a:prstGeom prst="rect">
            <a:avLst/>
          </a:prstGeom>
          <a:solidFill>
            <a:srgbClr val="ED6D00">
              <a:lumMod val="50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高性能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9830307" y="4355688"/>
            <a:ext cx="1713112" cy="505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内核架构优化、用户态协议栈和内存分级架构，使能最优性能</a:t>
            </a:r>
          </a:p>
        </p:txBody>
      </p:sp>
      <p:sp>
        <p:nvSpPr>
          <p:cNvPr id="114" name="矩形 113"/>
          <p:cNvSpPr/>
          <p:nvPr/>
        </p:nvSpPr>
        <p:spPr>
          <a:xfrm>
            <a:off x="8715155" y="2953551"/>
            <a:ext cx="1011600" cy="550800"/>
          </a:xfrm>
          <a:prstGeom prst="rect">
            <a:avLst/>
          </a:prstGeom>
          <a:solidFill>
            <a:srgbClr val="30B5C5">
              <a:lumMod val="75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云原生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/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边缘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9830307" y="3064076"/>
            <a:ext cx="17021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 Medium" pitchFamily="34" charset="0"/>
                <a:sym typeface="+mn-lt"/>
              </a:rPr>
              <a:t>打造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 panose="020B0604020202020204" pitchFamily="34" charset="0"/>
              </a:rPr>
              <a:t>降本增效、敏捷易用云原生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 panose="020B0604020202020204" pitchFamily="34" charset="0"/>
              </a:rPr>
              <a:t>/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Arial" panose="020B0604020202020204" pitchFamily="34" charset="0"/>
              </a:rPr>
              <a:t>边缘基础设施体验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8715155" y="5711499"/>
            <a:ext cx="1011600" cy="550800"/>
          </a:xfrm>
          <a:prstGeom prst="rect">
            <a:avLst/>
          </a:prstGeom>
          <a:solidFill>
            <a:srgbClr val="ED6D00">
              <a:lumMod val="60000"/>
              <a:lumOff val="40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易运维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9820579" y="5813711"/>
            <a:ext cx="16397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rPr>
              <a:t>A-OPS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智能运维，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rPr>
              <a:t>A-tune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智能调优效率倍级提升</a:t>
            </a:r>
          </a:p>
        </p:txBody>
      </p:sp>
      <p:sp>
        <p:nvSpPr>
          <p:cNvPr id="118" name="矩形 117"/>
          <p:cNvSpPr/>
          <p:nvPr/>
        </p:nvSpPr>
        <p:spPr>
          <a:xfrm>
            <a:off x="8721022" y="5017601"/>
            <a:ext cx="1005733" cy="536668"/>
          </a:xfrm>
          <a:prstGeom prst="rect">
            <a:avLst/>
          </a:prstGeom>
          <a:solidFill>
            <a:srgbClr val="ED6D00">
              <a:lumMod val="75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高安全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830307" y="5026527"/>
            <a:ext cx="171311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机密计算框架和国密全栈，软硬协同持续构建自主可控安全优势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3473714" y="966322"/>
            <a:ext cx="2095005" cy="246125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ctr" defTabSz="9139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9" b="1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rPr>
              <a:t>APPS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640C8C5F-5956-4B6C-A0D4-F6C5A6C7D37B}"/>
              </a:ext>
            </a:extLst>
          </p:cNvPr>
          <p:cNvSpPr/>
          <p:nvPr/>
        </p:nvSpPr>
        <p:spPr>
          <a:xfrm>
            <a:off x="8715155" y="3660549"/>
            <a:ext cx="1011600" cy="550800"/>
          </a:xfrm>
          <a:prstGeom prst="rect">
            <a:avLst/>
          </a:prstGeom>
          <a:solidFill>
            <a:srgbClr val="30B5C5">
              <a:lumMod val="60000"/>
              <a:lumOff val="40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嵌入式场景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C9E2E08-B654-414A-B361-C1BFCF5FB4BA}"/>
              </a:ext>
            </a:extLst>
          </p:cNvPr>
          <p:cNvSpPr txBox="1"/>
          <p:nvPr/>
        </p:nvSpPr>
        <p:spPr>
          <a:xfrm>
            <a:off x="9830307" y="3769239"/>
            <a:ext cx="169193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软、硬实时解决方案，满足工控领域多层次时延诉求</a:t>
            </a:r>
          </a:p>
        </p:txBody>
      </p:sp>
      <p:sp>
        <p:nvSpPr>
          <p:cNvPr id="123" name="文本框 45"/>
          <p:cNvSpPr txBox="1"/>
          <p:nvPr/>
        </p:nvSpPr>
        <p:spPr>
          <a:xfrm>
            <a:off x="2090321" y="5916877"/>
            <a:ext cx="5338577" cy="387447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2090322" y="3569542"/>
            <a:ext cx="5334731" cy="1101508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090322" y="2118402"/>
            <a:ext cx="5334731" cy="1362295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090322" y="1534134"/>
            <a:ext cx="5334731" cy="538486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27" name="梯形 126"/>
          <p:cNvSpPr/>
          <p:nvPr/>
        </p:nvSpPr>
        <p:spPr bwMode="auto">
          <a:xfrm>
            <a:off x="992667" y="1132118"/>
            <a:ext cx="7365174" cy="217979"/>
          </a:xfrm>
          <a:prstGeom prst="trapezoid">
            <a:avLst>
              <a:gd name="adj" fmla="val 173252"/>
            </a:avLst>
          </a:prstGeom>
          <a:gradFill>
            <a:gsLst>
              <a:gs pos="0">
                <a:srgbClr val="666666">
                  <a:lumMod val="60000"/>
                  <a:lumOff val="40000"/>
                  <a:alpha val="15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E9002F">
                    <a:lumMod val="20000"/>
                    <a:lumOff val="80000"/>
                    <a:alpha val="15000"/>
                  </a:srgbClr>
                </a:gs>
                <a:gs pos="71000">
                  <a:srgbClr val="E9002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58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9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8" name="梯形 127"/>
          <p:cNvSpPr/>
          <p:nvPr/>
        </p:nvSpPr>
        <p:spPr bwMode="auto">
          <a:xfrm>
            <a:off x="1111098" y="1066302"/>
            <a:ext cx="7099158" cy="197501"/>
          </a:xfrm>
          <a:prstGeom prst="trapezoid">
            <a:avLst>
              <a:gd name="adj" fmla="val 173252"/>
            </a:avLst>
          </a:prstGeom>
          <a:gradFill>
            <a:gsLst>
              <a:gs pos="0">
                <a:srgbClr val="666666">
                  <a:lumMod val="60000"/>
                  <a:lumOff val="40000"/>
                  <a:alpha val="15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E9002F">
                    <a:lumMod val="20000"/>
                    <a:lumOff val="80000"/>
                    <a:alpha val="15000"/>
                  </a:srgbClr>
                </a:gs>
                <a:gs pos="71000">
                  <a:srgbClr val="E9002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58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9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935413" y="5916877"/>
            <a:ext cx="998835" cy="387447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48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芯片</a:t>
            </a:r>
          </a:p>
        </p:txBody>
      </p:sp>
      <p:sp>
        <p:nvSpPr>
          <p:cNvPr id="130" name="文本框 26"/>
          <p:cNvSpPr txBox="1"/>
          <p:nvPr/>
        </p:nvSpPr>
        <p:spPr>
          <a:xfrm>
            <a:off x="2168266" y="5962057"/>
            <a:ext cx="2973291" cy="29708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CPU</a:t>
            </a: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：</a:t>
            </a: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X86</a:t>
            </a: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、</a:t>
            </a: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ARM</a:t>
            </a: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、</a:t>
            </a: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SW-64</a:t>
            </a: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、</a:t>
            </a:r>
            <a:r>
              <a:rPr kumimoji="0" lang="en-US" altLang="zh-CN" sz="9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LoongArch</a:t>
            </a: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、</a:t>
            </a: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RISC-V</a:t>
            </a:r>
          </a:p>
        </p:txBody>
      </p:sp>
      <p:sp>
        <p:nvSpPr>
          <p:cNvPr id="131" name="文本框 56"/>
          <p:cNvSpPr txBox="1"/>
          <p:nvPr/>
        </p:nvSpPr>
        <p:spPr>
          <a:xfrm>
            <a:off x="5290986" y="5962057"/>
            <a:ext cx="956525" cy="29708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132" name="文本框 57"/>
          <p:cNvSpPr txBox="1"/>
          <p:nvPr/>
        </p:nvSpPr>
        <p:spPr>
          <a:xfrm>
            <a:off x="6394426" y="5962057"/>
            <a:ext cx="956526" cy="29708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NPU</a:t>
            </a:r>
          </a:p>
        </p:txBody>
      </p:sp>
      <p:sp>
        <p:nvSpPr>
          <p:cNvPr id="133" name="矩形 132"/>
          <p:cNvSpPr/>
          <p:nvPr/>
        </p:nvSpPr>
        <p:spPr>
          <a:xfrm>
            <a:off x="935413" y="3569543"/>
            <a:ext cx="998835" cy="1108603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48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基础服务</a:t>
            </a:r>
          </a:p>
        </p:txBody>
      </p:sp>
      <p:sp>
        <p:nvSpPr>
          <p:cNvPr id="134" name="矩形 133"/>
          <p:cNvSpPr/>
          <p:nvPr/>
        </p:nvSpPr>
        <p:spPr>
          <a:xfrm>
            <a:off x="935413" y="4724545"/>
            <a:ext cx="998835" cy="1108603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48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多内核架构</a:t>
            </a:r>
          </a:p>
        </p:txBody>
      </p:sp>
      <p:sp>
        <p:nvSpPr>
          <p:cNvPr id="135" name="文本框 45"/>
          <p:cNvSpPr txBox="1"/>
          <p:nvPr/>
        </p:nvSpPr>
        <p:spPr>
          <a:xfrm>
            <a:off x="2063291" y="4745880"/>
            <a:ext cx="3036180" cy="1087269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36" name="矩形 135"/>
          <p:cNvSpPr/>
          <p:nvPr/>
        </p:nvSpPr>
        <p:spPr bwMode="auto">
          <a:xfrm>
            <a:off x="2172469" y="4984284"/>
            <a:ext cx="680304" cy="358684"/>
          </a:xfrm>
          <a:prstGeom prst="rect">
            <a:avLst/>
          </a:prstGeom>
          <a:solidFill>
            <a:srgbClr val="ED6D00">
              <a:lumMod val="5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 anchorCtr="1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千核调度</a:t>
            </a:r>
          </a:p>
        </p:txBody>
      </p:sp>
      <p:sp>
        <p:nvSpPr>
          <p:cNvPr id="137" name="矩形 136"/>
          <p:cNvSpPr/>
          <p:nvPr/>
        </p:nvSpPr>
        <p:spPr bwMode="auto">
          <a:xfrm>
            <a:off x="2894728" y="4984284"/>
            <a:ext cx="680304" cy="358684"/>
          </a:xfrm>
          <a:prstGeom prst="rect">
            <a:avLst/>
          </a:prstGeom>
          <a:solidFill>
            <a:srgbClr val="ED6D00">
              <a:lumMod val="5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 anchorCtr="1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分级内存</a:t>
            </a:r>
          </a:p>
        </p:txBody>
      </p:sp>
      <p:sp>
        <p:nvSpPr>
          <p:cNvPr id="138" name="矩形 137"/>
          <p:cNvSpPr/>
          <p:nvPr/>
        </p:nvSpPr>
        <p:spPr bwMode="auto">
          <a:xfrm>
            <a:off x="3615519" y="4984283"/>
            <a:ext cx="680304" cy="358684"/>
          </a:xfrm>
          <a:prstGeom prst="rect">
            <a:avLst/>
          </a:prstGeom>
          <a:solidFill>
            <a:srgbClr val="30B5C5">
              <a:lumMod val="60000"/>
              <a:lumOff val="4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 anchorCtr="1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软实时调度</a:t>
            </a:r>
            <a:endParaRPr kumimoji="0" lang="en-US" altLang="zh-CN" sz="9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935413" y="1521143"/>
            <a:ext cx="998835" cy="1936088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48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场景使能</a:t>
            </a:r>
          </a:p>
        </p:txBody>
      </p:sp>
      <p:sp>
        <p:nvSpPr>
          <p:cNvPr id="140" name="矩形 139"/>
          <p:cNvSpPr/>
          <p:nvPr/>
        </p:nvSpPr>
        <p:spPr>
          <a:xfrm>
            <a:off x="2179393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数据库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063024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大数据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946654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资源编排</a:t>
            </a:r>
          </a:p>
        </p:txBody>
      </p:sp>
      <p:sp>
        <p:nvSpPr>
          <p:cNvPr id="143" name="矩形 142"/>
          <p:cNvSpPr/>
          <p:nvPr/>
        </p:nvSpPr>
        <p:spPr>
          <a:xfrm>
            <a:off x="4830285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桌面系统</a:t>
            </a:r>
          </a:p>
        </p:txBody>
      </p:sp>
      <p:sp>
        <p:nvSpPr>
          <p:cNvPr id="144" name="矩形 143"/>
          <p:cNvSpPr/>
          <p:nvPr/>
        </p:nvSpPr>
        <p:spPr bwMode="auto">
          <a:xfrm>
            <a:off x="4337961" y="4991048"/>
            <a:ext cx="680304" cy="358684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…</a:t>
            </a:r>
            <a:endParaRPr kumimoji="0" lang="zh-CN" altLang="en-US" sz="9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2162742" y="5434463"/>
            <a:ext cx="962315" cy="309842"/>
          </a:xfrm>
          <a:prstGeom prst="rect">
            <a:avLst/>
          </a:prstGeom>
          <a:solidFill>
            <a:srgbClr val="30B5C5">
              <a:lumMod val="50000"/>
              <a:alpha val="50000"/>
            </a:srgb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芯片、外设驱动</a:t>
            </a:r>
          </a:p>
        </p:txBody>
      </p:sp>
      <p:sp>
        <p:nvSpPr>
          <p:cNvPr id="146" name="矩形 145"/>
          <p:cNvSpPr/>
          <p:nvPr/>
        </p:nvSpPr>
        <p:spPr bwMode="auto">
          <a:xfrm>
            <a:off x="3162179" y="5442531"/>
            <a:ext cx="909027" cy="309842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文件系统</a:t>
            </a:r>
          </a:p>
        </p:txBody>
      </p:sp>
      <p:sp>
        <p:nvSpPr>
          <p:cNvPr id="147" name="矩形 146"/>
          <p:cNvSpPr/>
          <p:nvPr/>
        </p:nvSpPr>
        <p:spPr bwMode="auto">
          <a:xfrm>
            <a:off x="4135562" y="5442471"/>
            <a:ext cx="909027" cy="309842"/>
          </a:xfrm>
          <a:prstGeom prst="rect">
            <a:avLst/>
          </a:prstGeom>
          <a:solidFill>
            <a:srgbClr val="ED6D00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国密支持</a:t>
            </a:r>
          </a:p>
        </p:txBody>
      </p:sp>
      <p:sp>
        <p:nvSpPr>
          <p:cNvPr id="148" name="文本框 25"/>
          <p:cNvSpPr txBox="1"/>
          <p:nvPr/>
        </p:nvSpPr>
        <p:spPr>
          <a:xfrm>
            <a:off x="6597547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…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9" name="文本框 81"/>
          <p:cNvSpPr txBox="1"/>
          <p:nvPr/>
        </p:nvSpPr>
        <p:spPr>
          <a:xfrm>
            <a:off x="2179394" y="4247309"/>
            <a:ext cx="2343014" cy="353680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2831217" y="4315391"/>
            <a:ext cx="687491" cy="209332"/>
          </a:xfrm>
          <a:prstGeom prst="rect">
            <a:avLst/>
          </a:prstGeom>
          <a:solidFill>
            <a:srgbClr val="30B5C5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StratoVirt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1" name="文本框 1">
            <a:extLst>
              <a:ext uri="{FF2B5EF4-FFF2-40B4-BE49-F238E27FC236}">
                <a16:creationId xmlns:a16="http://schemas.microsoft.com/office/drawing/2014/main" id="{59265926-A6F8-447C-B9A3-F20BF146DA5A}"/>
              </a:ext>
            </a:extLst>
          </p:cNvPr>
          <p:cNvSpPr txBox="1"/>
          <p:nvPr/>
        </p:nvSpPr>
        <p:spPr>
          <a:xfrm>
            <a:off x="2245313" y="4327760"/>
            <a:ext cx="513244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虚拟化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A456DE4-FEBC-4700-BB25-D3FBF8DF75FC}"/>
              </a:ext>
            </a:extLst>
          </p:cNvPr>
          <p:cNvSpPr/>
          <p:nvPr/>
        </p:nvSpPr>
        <p:spPr bwMode="auto">
          <a:xfrm>
            <a:off x="3722436" y="4321468"/>
            <a:ext cx="562171" cy="197179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QEMU</a:t>
            </a:r>
          </a:p>
        </p:txBody>
      </p:sp>
      <p:sp>
        <p:nvSpPr>
          <p:cNvPr id="153" name="文本框 81">
            <a:extLst>
              <a:ext uri="{FF2B5EF4-FFF2-40B4-BE49-F238E27FC236}">
                <a16:creationId xmlns:a16="http://schemas.microsoft.com/office/drawing/2014/main" id="{340E7956-33B3-499C-987E-5DADED158549}"/>
              </a:ext>
            </a:extLst>
          </p:cNvPr>
          <p:cNvSpPr txBox="1"/>
          <p:nvPr/>
        </p:nvSpPr>
        <p:spPr>
          <a:xfrm>
            <a:off x="4601764" y="4247309"/>
            <a:ext cx="2406169" cy="353680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5219592" y="4305962"/>
            <a:ext cx="684820" cy="228190"/>
          </a:xfrm>
          <a:prstGeom prst="rect">
            <a:avLst/>
          </a:prstGeom>
          <a:solidFill>
            <a:srgbClr val="30B5C5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iSula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3BBA9E7-AEFF-486A-A402-CC9F879B69BA}"/>
              </a:ext>
            </a:extLst>
          </p:cNvPr>
          <p:cNvSpPr/>
          <p:nvPr/>
        </p:nvSpPr>
        <p:spPr bwMode="auto">
          <a:xfrm>
            <a:off x="6177643" y="4321468"/>
            <a:ext cx="562171" cy="197179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156" name="文本框 1">
            <a:extLst>
              <a:ext uri="{FF2B5EF4-FFF2-40B4-BE49-F238E27FC236}">
                <a16:creationId xmlns:a16="http://schemas.microsoft.com/office/drawing/2014/main" id="{7969664A-995C-4528-B4AB-DB18363C0A49}"/>
              </a:ext>
            </a:extLst>
          </p:cNvPr>
          <p:cNvSpPr txBox="1"/>
          <p:nvPr/>
        </p:nvSpPr>
        <p:spPr>
          <a:xfrm>
            <a:off x="4628313" y="4327760"/>
            <a:ext cx="513244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容器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5AA3861-52EC-412C-8D33-93738E5AF671}"/>
              </a:ext>
            </a:extLst>
          </p:cNvPr>
          <p:cNvSpPr txBox="1"/>
          <p:nvPr/>
        </p:nvSpPr>
        <p:spPr>
          <a:xfrm>
            <a:off x="7521956" y="1521143"/>
            <a:ext cx="984020" cy="4783181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48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8551B335-4140-4B16-B707-617A9E23B10D}"/>
              </a:ext>
            </a:extLst>
          </p:cNvPr>
          <p:cNvSpPr/>
          <p:nvPr/>
        </p:nvSpPr>
        <p:spPr>
          <a:xfrm>
            <a:off x="7519097" y="1606449"/>
            <a:ext cx="970395" cy="4767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121805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欧拉</a:t>
            </a:r>
            <a:endParaRPr kumimoji="0" lang="en-US" altLang="zh-CN" sz="1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0" marR="0" lvl="0" indent="0" algn="ctr" defTabSz="121805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rPr>
              <a:t>DevKit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CE0AECA-D227-45F3-8645-555B8145D4FA}"/>
              </a:ext>
            </a:extLst>
          </p:cNvPr>
          <p:cNvSpPr/>
          <p:nvPr/>
        </p:nvSpPr>
        <p:spPr>
          <a:xfrm>
            <a:off x="7589491" y="3919853"/>
            <a:ext cx="829496" cy="432198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统一内核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AC3E8229-43A2-4BE0-9F3D-A9D0264160FA}"/>
              </a:ext>
            </a:extLst>
          </p:cNvPr>
          <p:cNvSpPr/>
          <p:nvPr/>
        </p:nvSpPr>
        <p:spPr>
          <a:xfrm>
            <a:off x="7588898" y="4786544"/>
            <a:ext cx="829496" cy="432198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统一驱动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框架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6032FD9-4591-4013-B616-13E2E7BB395D}"/>
              </a:ext>
            </a:extLst>
          </p:cNvPr>
          <p:cNvSpPr/>
          <p:nvPr/>
        </p:nvSpPr>
        <p:spPr>
          <a:xfrm>
            <a:off x="7599218" y="2164696"/>
            <a:ext cx="829496" cy="432198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统一构建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平台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3AF9420-6B94-4015-898B-AEE737D43402}"/>
              </a:ext>
            </a:extLst>
          </p:cNvPr>
          <p:cNvSpPr/>
          <p:nvPr/>
        </p:nvSpPr>
        <p:spPr>
          <a:xfrm>
            <a:off x="7599218" y="5650114"/>
            <a:ext cx="829496" cy="432198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…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DE77F2A-EE69-4A4D-945C-03082A947331}"/>
              </a:ext>
            </a:extLst>
          </p:cNvPr>
          <p:cNvSpPr/>
          <p:nvPr/>
        </p:nvSpPr>
        <p:spPr>
          <a:xfrm>
            <a:off x="7589491" y="3048499"/>
            <a:ext cx="829496" cy="432198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统一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SDK</a:t>
            </a:r>
          </a:p>
        </p:txBody>
      </p:sp>
      <p:sp>
        <p:nvSpPr>
          <p:cNvPr id="164" name="文本框 106">
            <a:extLst>
              <a:ext uri="{FF2B5EF4-FFF2-40B4-BE49-F238E27FC236}">
                <a16:creationId xmlns:a16="http://schemas.microsoft.com/office/drawing/2014/main" id="{D30AE3C2-BA2F-4C1D-80D1-70070E7FCB8B}"/>
              </a:ext>
            </a:extLst>
          </p:cNvPr>
          <p:cNvSpPr txBox="1"/>
          <p:nvPr/>
        </p:nvSpPr>
        <p:spPr>
          <a:xfrm>
            <a:off x="2181654" y="3650066"/>
            <a:ext cx="1152980" cy="555592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分布式服务</a:t>
            </a:r>
          </a:p>
        </p:txBody>
      </p:sp>
      <p:sp>
        <p:nvSpPr>
          <p:cNvPr id="165" name="文本框 106">
            <a:extLst>
              <a:ext uri="{FF2B5EF4-FFF2-40B4-BE49-F238E27FC236}">
                <a16:creationId xmlns:a16="http://schemas.microsoft.com/office/drawing/2014/main" id="{1723CDA1-244C-45A8-8ECF-353295BB5F02}"/>
              </a:ext>
            </a:extLst>
          </p:cNvPr>
          <p:cNvSpPr txBox="1"/>
          <p:nvPr/>
        </p:nvSpPr>
        <p:spPr>
          <a:xfrm>
            <a:off x="3388423" y="3647846"/>
            <a:ext cx="1176960" cy="555592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高性能服务</a:t>
            </a:r>
          </a:p>
        </p:txBody>
      </p:sp>
      <p:sp>
        <p:nvSpPr>
          <p:cNvPr id="166" name="文本框 106">
            <a:extLst>
              <a:ext uri="{FF2B5EF4-FFF2-40B4-BE49-F238E27FC236}">
                <a16:creationId xmlns:a16="http://schemas.microsoft.com/office/drawing/2014/main" id="{B01E7220-ADAD-46F8-92C7-AFE7D70C9A17}"/>
              </a:ext>
            </a:extLst>
          </p:cNvPr>
          <p:cNvSpPr txBox="1"/>
          <p:nvPr/>
        </p:nvSpPr>
        <p:spPr>
          <a:xfrm>
            <a:off x="4609414" y="3648773"/>
            <a:ext cx="1176960" cy="555592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高安全服务</a:t>
            </a:r>
          </a:p>
        </p:txBody>
      </p:sp>
      <p:sp>
        <p:nvSpPr>
          <p:cNvPr id="167" name="文本框 106">
            <a:extLst>
              <a:ext uri="{FF2B5EF4-FFF2-40B4-BE49-F238E27FC236}">
                <a16:creationId xmlns:a16="http://schemas.microsoft.com/office/drawing/2014/main" id="{711CF2D4-DB49-4754-A700-8B8985A2CF14}"/>
              </a:ext>
            </a:extLst>
          </p:cNvPr>
          <p:cNvSpPr txBox="1"/>
          <p:nvPr/>
        </p:nvSpPr>
        <p:spPr>
          <a:xfrm>
            <a:off x="4643928" y="3935553"/>
            <a:ext cx="540233" cy="211163"/>
          </a:xfrm>
          <a:prstGeom prst="rect">
            <a:avLst/>
          </a:prstGeom>
          <a:solidFill>
            <a:srgbClr val="ED6D00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9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国密</a:t>
            </a:r>
          </a:p>
        </p:txBody>
      </p:sp>
      <p:sp>
        <p:nvSpPr>
          <p:cNvPr id="168" name="文本框 106">
            <a:extLst>
              <a:ext uri="{FF2B5EF4-FFF2-40B4-BE49-F238E27FC236}">
                <a16:creationId xmlns:a16="http://schemas.microsoft.com/office/drawing/2014/main" id="{4CC2B36B-7EAE-4193-96F4-195853186150}"/>
              </a:ext>
            </a:extLst>
          </p:cNvPr>
          <p:cNvSpPr txBox="1"/>
          <p:nvPr/>
        </p:nvSpPr>
        <p:spPr>
          <a:xfrm>
            <a:off x="5216797" y="3932145"/>
            <a:ext cx="540233" cy="217979"/>
          </a:xfrm>
          <a:prstGeom prst="rect">
            <a:avLst/>
          </a:prstGeom>
          <a:solidFill>
            <a:srgbClr val="ED6D00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9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机密计算</a:t>
            </a:r>
          </a:p>
        </p:txBody>
      </p:sp>
      <p:sp>
        <p:nvSpPr>
          <p:cNvPr id="169" name="文本框 106">
            <a:extLst>
              <a:ext uri="{FF2B5EF4-FFF2-40B4-BE49-F238E27FC236}">
                <a16:creationId xmlns:a16="http://schemas.microsoft.com/office/drawing/2014/main" id="{9071B226-684C-45B4-9240-0210D4EC9E79}"/>
              </a:ext>
            </a:extLst>
          </p:cNvPr>
          <p:cNvSpPr txBox="1"/>
          <p:nvPr/>
        </p:nvSpPr>
        <p:spPr>
          <a:xfrm>
            <a:off x="7051964" y="3632305"/>
            <a:ext cx="298987" cy="555592"/>
          </a:xfrm>
          <a:prstGeom prst="rect">
            <a:avLst/>
          </a:prstGeom>
          <a:solidFill>
            <a:srgbClr val="DDDDDD">
              <a:lumMod val="95000"/>
            </a:srgbClr>
          </a:solidFill>
          <a:ln>
            <a:noFill/>
          </a:ln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algn="ctr" defTabSz="914309">
              <a:buFont typeface="Wingdings" pitchFamily="2" charset="2"/>
              <a:buNone/>
              <a:defRPr sz="1000" b="1" kern="0">
                <a:solidFill>
                  <a:prstClr val="black"/>
                </a:solidFill>
                <a:cs typeface="Arial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…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170" name="文本框 106">
            <a:extLst>
              <a:ext uri="{FF2B5EF4-FFF2-40B4-BE49-F238E27FC236}">
                <a16:creationId xmlns:a16="http://schemas.microsoft.com/office/drawing/2014/main" id="{320A049D-D6A3-416F-9D04-E8C0C38DB878}"/>
              </a:ext>
            </a:extLst>
          </p:cNvPr>
          <p:cNvSpPr txBox="1"/>
          <p:nvPr/>
        </p:nvSpPr>
        <p:spPr>
          <a:xfrm>
            <a:off x="7051965" y="4247462"/>
            <a:ext cx="305068" cy="346587"/>
          </a:xfrm>
          <a:prstGeom prst="rect">
            <a:avLst/>
          </a:prstGeom>
          <a:solidFill>
            <a:srgbClr val="DDDDDD">
              <a:lumMod val="95000"/>
            </a:srgbClr>
          </a:solidFill>
          <a:ln>
            <a:noFill/>
          </a:ln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algn="ctr" defTabSz="914309">
              <a:buFont typeface="Wingdings" pitchFamily="2" charset="2"/>
              <a:buNone/>
              <a:defRPr sz="1000" b="1" kern="0">
                <a:solidFill>
                  <a:prstClr val="black"/>
                </a:solidFill>
                <a:cs typeface="Arial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…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171" name="文本框 25">
            <a:extLst>
              <a:ext uri="{FF2B5EF4-FFF2-40B4-BE49-F238E27FC236}">
                <a16:creationId xmlns:a16="http://schemas.microsoft.com/office/drawing/2014/main" id="{CBCF2197-4FA7-4223-A51C-B2585D58DD70}"/>
              </a:ext>
            </a:extLst>
          </p:cNvPr>
          <p:cNvSpPr txBox="1"/>
          <p:nvPr/>
        </p:nvSpPr>
        <p:spPr>
          <a:xfrm>
            <a:off x="5731579" y="1602180"/>
            <a:ext cx="738434" cy="43302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工业应用</a:t>
            </a:r>
          </a:p>
        </p:txBody>
      </p:sp>
      <p:sp>
        <p:nvSpPr>
          <p:cNvPr id="172" name="文本框 106">
            <a:extLst>
              <a:ext uri="{FF2B5EF4-FFF2-40B4-BE49-F238E27FC236}">
                <a16:creationId xmlns:a16="http://schemas.microsoft.com/office/drawing/2014/main" id="{EADE7552-9156-4C90-B2FB-C06B17377722}"/>
              </a:ext>
            </a:extLst>
          </p:cNvPr>
          <p:cNvSpPr txBox="1"/>
          <p:nvPr/>
        </p:nvSpPr>
        <p:spPr>
          <a:xfrm>
            <a:off x="5830973" y="3640329"/>
            <a:ext cx="1176960" cy="555592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12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易运维服务</a:t>
            </a:r>
          </a:p>
        </p:txBody>
      </p:sp>
      <p:sp>
        <p:nvSpPr>
          <p:cNvPr id="173" name="梯形 172">
            <a:extLst>
              <a:ext uri="{FF2B5EF4-FFF2-40B4-BE49-F238E27FC236}">
                <a16:creationId xmlns:a16="http://schemas.microsoft.com/office/drawing/2014/main" id="{8F391A63-6294-467A-B834-62B64B86D755}"/>
              </a:ext>
            </a:extLst>
          </p:cNvPr>
          <p:cNvSpPr/>
          <p:nvPr/>
        </p:nvSpPr>
        <p:spPr bwMode="auto">
          <a:xfrm>
            <a:off x="924508" y="1216722"/>
            <a:ext cx="7564984" cy="217979"/>
          </a:xfrm>
          <a:prstGeom prst="trapezoid">
            <a:avLst>
              <a:gd name="adj" fmla="val 173252"/>
            </a:avLst>
          </a:prstGeom>
          <a:gradFill>
            <a:gsLst>
              <a:gs pos="0">
                <a:srgbClr val="666666">
                  <a:lumMod val="60000"/>
                  <a:lumOff val="40000"/>
                  <a:alpha val="15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E9002F">
                    <a:lumMod val="20000"/>
                    <a:lumOff val="80000"/>
                    <a:alpha val="15000"/>
                  </a:srgbClr>
                </a:gs>
                <a:gs pos="71000">
                  <a:srgbClr val="E9002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58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9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4" name="文本框 106">
            <a:extLst>
              <a:ext uri="{FF2B5EF4-FFF2-40B4-BE49-F238E27FC236}">
                <a16:creationId xmlns:a16="http://schemas.microsoft.com/office/drawing/2014/main" id="{0CA8886C-5ECE-460C-8B1A-6BD8C6EF40DA}"/>
              </a:ext>
            </a:extLst>
          </p:cNvPr>
          <p:cNvSpPr txBox="1"/>
          <p:nvPr/>
        </p:nvSpPr>
        <p:spPr>
          <a:xfrm>
            <a:off x="5874638" y="3935553"/>
            <a:ext cx="540233" cy="211163"/>
          </a:xfrm>
          <a:prstGeom prst="rect">
            <a:avLst/>
          </a:prstGeom>
          <a:solidFill>
            <a:srgbClr val="ED6D00">
              <a:lumMod val="60000"/>
              <a:lumOff val="40000"/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9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A-OPS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5" name="文本框 106">
            <a:extLst>
              <a:ext uri="{FF2B5EF4-FFF2-40B4-BE49-F238E27FC236}">
                <a16:creationId xmlns:a16="http://schemas.microsoft.com/office/drawing/2014/main" id="{2269DDF3-46F8-4DA1-8559-3A0329165F12}"/>
              </a:ext>
            </a:extLst>
          </p:cNvPr>
          <p:cNvSpPr txBox="1"/>
          <p:nvPr/>
        </p:nvSpPr>
        <p:spPr>
          <a:xfrm>
            <a:off x="6447507" y="3932145"/>
            <a:ext cx="540233" cy="217979"/>
          </a:xfrm>
          <a:prstGeom prst="rect">
            <a:avLst/>
          </a:prstGeom>
          <a:solidFill>
            <a:srgbClr val="ED6D00">
              <a:lumMod val="60000"/>
              <a:lumOff val="40000"/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9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A-Tune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525E37A-AC10-4622-BC3A-644DC5FAA465}"/>
              </a:ext>
            </a:extLst>
          </p:cNvPr>
          <p:cNvSpPr txBox="1"/>
          <p:nvPr/>
        </p:nvSpPr>
        <p:spPr>
          <a:xfrm>
            <a:off x="3019146" y="4786543"/>
            <a:ext cx="1074536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Linux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内核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6576E67B-4EDE-4506-911F-49F3103F1E41}"/>
              </a:ext>
            </a:extLst>
          </p:cNvPr>
          <p:cNvSpPr txBox="1"/>
          <p:nvPr/>
        </p:nvSpPr>
        <p:spPr>
          <a:xfrm>
            <a:off x="6350768" y="4754779"/>
            <a:ext cx="1057129" cy="1072123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t" anchorCtr="0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安全内核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3910CD6D-66D2-4474-8077-D7ADAB355A0C}"/>
              </a:ext>
            </a:extLst>
          </p:cNvPr>
          <p:cNvSpPr txBox="1"/>
          <p:nvPr/>
        </p:nvSpPr>
        <p:spPr>
          <a:xfrm>
            <a:off x="5128916" y="4754779"/>
            <a:ext cx="1172033" cy="1077346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t" anchorCtr="0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实时内核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BE19C891-34FD-4D1D-8CC0-AE3D0FEE941B}"/>
              </a:ext>
            </a:extLst>
          </p:cNvPr>
          <p:cNvSpPr/>
          <p:nvPr/>
        </p:nvSpPr>
        <p:spPr bwMode="auto">
          <a:xfrm>
            <a:off x="6414870" y="5429581"/>
            <a:ext cx="916750" cy="332043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iTrustee</a:t>
            </a:r>
            <a:endParaRPr kumimoji="0" lang="zh-CN" altLang="en-US" sz="9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7E1371C4-5CC1-49FC-B61E-B89514EA0156}"/>
              </a:ext>
            </a:extLst>
          </p:cNvPr>
          <p:cNvSpPr/>
          <p:nvPr/>
        </p:nvSpPr>
        <p:spPr bwMode="auto">
          <a:xfrm>
            <a:off x="6420957" y="4984282"/>
            <a:ext cx="916750" cy="364536"/>
          </a:xfrm>
          <a:prstGeom prst="rect">
            <a:avLst/>
          </a:prstGeom>
          <a:solidFill>
            <a:srgbClr val="ED6D00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安全框架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CCD2BC7-0F6D-467F-B729-574F43DC3026}"/>
              </a:ext>
            </a:extLst>
          </p:cNvPr>
          <p:cNvSpPr/>
          <p:nvPr/>
        </p:nvSpPr>
        <p:spPr bwMode="auto">
          <a:xfrm>
            <a:off x="5251405" y="4991048"/>
            <a:ext cx="916750" cy="358684"/>
          </a:xfrm>
          <a:prstGeom prst="rect">
            <a:avLst/>
          </a:prstGeom>
          <a:solidFill>
            <a:srgbClr val="30B5C5">
              <a:lumMod val="60000"/>
              <a:lumOff val="4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硬实时调度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19F9A72A-4940-4F32-9D8D-48FA090973E8}"/>
              </a:ext>
            </a:extLst>
          </p:cNvPr>
          <p:cNvSpPr/>
          <p:nvPr/>
        </p:nvSpPr>
        <p:spPr bwMode="auto">
          <a:xfrm>
            <a:off x="5238163" y="5439709"/>
            <a:ext cx="916750" cy="332043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实时内存</a:t>
            </a:r>
          </a:p>
        </p:txBody>
      </p:sp>
      <p:sp>
        <p:nvSpPr>
          <p:cNvPr id="183" name="矩形 182"/>
          <p:cNvSpPr/>
          <p:nvPr/>
        </p:nvSpPr>
        <p:spPr>
          <a:xfrm>
            <a:off x="3536927" y="3930706"/>
            <a:ext cx="868338" cy="220856"/>
          </a:xfrm>
          <a:prstGeom prst="rect">
            <a:avLst/>
          </a:prstGeom>
          <a:solidFill>
            <a:srgbClr val="ED6D00">
              <a:lumMod val="5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用户态协议栈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187560" y="2580350"/>
            <a:ext cx="1681905" cy="827677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t" anchorCtr="0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服务器场景</a:t>
            </a:r>
          </a:p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Huawei Sans" pitchFamily="34" charset="0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926495" y="2575591"/>
            <a:ext cx="1681904" cy="827677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t" anchorCtr="0"/>
          <a:lstStyle/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云</a:t>
            </a:r>
            <a:r>
              <a: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原生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/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边缘场景</a:t>
            </a:r>
          </a:p>
        </p:txBody>
      </p:sp>
      <p:sp>
        <p:nvSpPr>
          <p:cNvPr id="186" name="文本框 24"/>
          <p:cNvSpPr txBox="1"/>
          <p:nvPr/>
        </p:nvSpPr>
        <p:spPr>
          <a:xfrm>
            <a:off x="5660619" y="2587709"/>
            <a:ext cx="1690332" cy="827677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t" anchorCtr="0"/>
          <a:lstStyle>
            <a:defPPr>
              <a:defRPr lang="zh-CN"/>
            </a:defPPr>
            <a:lvl1pPr algn="ctr" defTabSz="201673">
              <a:defRPr sz="11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uawei Sans" pitchFamily="34" charset="0"/>
              </a:defRPr>
            </a:lvl1pPr>
          </a:lstStyle>
          <a:p>
            <a:pPr marL="0" marR="0" lvl="0" indent="0" algn="ctr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嵌入式场景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F0DCDAE-B813-44F5-AC6C-553CA918D071}"/>
              </a:ext>
            </a:extLst>
          </p:cNvPr>
          <p:cNvSpPr/>
          <p:nvPr/>
        </p:nvSpPr>
        <p:spPr>
          <a:xfrm>
            <a:off x="4073093" y="2811873"/>
            <a:ext cx="1425589" cy="215916"/>
          </a:xfrm>
          <a:prstGeom prst="rect">
            <a:avLst/>
          </a:prstGeom>
          <a:solidFill>
            <a:srgbClr val="30B5C5">
              <a:lumMod val="75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混合部署引擎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94D527E2-22B4-491E-8439-6F597605932E}"/>
              </a:ext>
            </a:extLst>
          </p:cNvPr>
          <p:cNvSpPr/>
          <p:nvPr/>
        </p:nvSpPr>
        <p:spPr>
          <a:xfrm>
            <a:off x="2334974" y="3091814"/>
            <a:ext cx="1392484" cy="21591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多样性算力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C1BAAD43-B9D4-4B5B-B9C4-F89062A90C73}"/>
              </a:ext>
            </a:extLst>
          </p:cNvPr>
          <p:cNvSpPr/>
          <p:nvPr/>
        </p:nvSpPr>
        <p:spPr>
          <a:xfrm>
            <a:off x="4073093" y="3087210"/>
            <a:ext cx="1425589" cy="215916"/>
          </a:xfrm>
          <a:prstGeom prst="rect">
            <a:avLst/>
          </a:prstGeom>
          <a:solidFill>
            <a:srgbClr val="30B5C5">
              <a:lumMod val="75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容器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rPr>
              <a:t>OS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AA094216-EBA6-444D-80AB-4886D1834D11}"/>
              </a:ext>
            </a:extLst>
          </p:cNvPr>
          <p:cNvSpPr/>
          <p:nvPr/>
        </p:nvSpPr>
        <p:spPr bwMode="auto">
          <a:xfrm>
            <a:off x="5798336" y="2811873"/>
            <a:ext cx="1452294" cy="21591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轻量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anose="020B0604020202020204" pitchFamily="34" charset="0"/>
              </a:rPr>
              <a:t>UI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FCA4B5C9-5A90-4503-A6F2-E42E64D21AEA}"/>
              </a:ext>
            </a:extLst>
          </p:cNvPr>
          <p:cNvSpPr/>
          <p:nvPr/>
        </p:nvSpPr>
        <p:spPr bwMode="auto">
          <a:xfrm>
            <a:off x="5804848" y="3076860"/>
            <a:ext cx="1441421" cy="215916"/>
          </a:xfrm>
          <a:prstGeom prst="rect">
            <a:avLst/>
          </a:prstGeom>
          <a:solidFill>
            <a:srgbClr val="30B5C5">
              <a:lumMod val="60000"/>
              <a:lumOff val="40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软、</a:t>
            </a:r>
            <a:r>
              <a:rPr kumimoji="0" lang="zh-CN" altLang="en-US" sz="9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硬实时</a:t>
            </a:r>
            <a:endParaRPr kumimoji="0" lang="en-US" altLang="zh-CN" sz="9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EE9BEEE-7001-4C31-9D77-75A439344D9B}"/>
              </a:ext>
            </a:extLst>
          </p:cNvPr>
          <p:cNvSpPr/>
          <p:nvPr/>
        </p:nvSpPr>
        <p:spPr>
          <a:xfrm>
            <a:off x="2342168" y="2811873"/>
            <a:ext cx="1392484" cy="215916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数控</a:t>
            </a:r>
            <a:r>
              <a:rPr kumimoji="0" lang="zh-CN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分离架构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74823E82-7E0C-4945-ABF1-BEE2506345C6}"/>
              </a:ext>
            </a:extLst>
          </p:cNvPr>
          <p:cNvCxnSpPr>
            <a:cxnSpLocks/>
          </p:cNvCxnSpPr>
          <p:nvPr/>
        </p:nvCxnSpPr>
        <p:spPr>
          <a:xfrm>
            <a:off x="374217" y="3506457"/>
            <a:ext cx="550291" cy="0"/>
          </a:xfrm>
          <a:prstGeom prst="line">
            <a:avLst/>
          </a:prstGeom>
          <a:noFill/>
          <a:ln w="6350" cap="flat" cmpd="sng" algn="ctr">
            <a:solidFill>
              <a:srgbClr val="E9002F"/>
            </a:solidFill>
            <a:prstDash val="solid"/>
            <a:miter lim="800000"/>
          </a:ln>
          <a:effectLst/>
        </p:spPr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1A38D3C5-9C93-489C-8517-DCB9D2A412F8}"/>
              </a:ext>
            </a:extLst>
          </p:cNvPr>
          <p:cNvSpPr/>
          <p:nvPr/>
        </p:nvSpPr>
        <p:spPr>
          <a:xfrm>
            <a:off x="8715155" y="2250255"/>
            <a:ext cx="1011600" cy="550800"/>
          </a:xfrm>
          <a:prstGeom prst="rect">
            <a:avLst/>
          </a:prstGeom>
          <a:solidFill>
            <a:srgbClr val="30B5C5">
              <a:lumMod val="50000"/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服务器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467547F9-51F9-4B88-836A-3AEB25888D87}"/>
              </a:ext>
            </a:extLst>
          </p:cNvPr>
          <p:cNvSpPr txBox="1"/>
          <p:nvPr/>
        </p:nvSpPr>
        <p:spPr>
          <a:xfrm>
            <a:off x="9830307" y="2369097"/>
            <a:ext cx="185165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+mn-lt"/>
              </a:rPr>
              <a:t>主流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多样性算力覆盖全面，生态完善的数字基础设施底座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0E0179F9-F1B3-4AC2-A12A-64C3DA00381B}"/>
              </a:ext>
            </a:extLst>
          </p:cNvPr>
          <p:cNvSpPr txBox="1"/>
          <p:nvPr/>
        </p:nvSpPr>
        <p:spPr>
          <a:xfrm>
            <a:off x="442121" y="3909937"/>
            <a:ext cx="307648" cy="2137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ctr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基础竞争力</a:t>
            </a: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8EE97867-E647-4457-8B36-28B9771956CA}"/>
              </a:ext>
            </a:extLst>
          </p:cNvPr>
          <p:cNvSpPr txBox="1"/>
          <p:nvPr/>
        </p:nvSpPr>
        <p:spPr>
          <a:xfrm>
            <a:off x="442121" y="1736251"/>
            <a:ext cx="307648" cy="161420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ctr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场景化优势</a:t>
            </a: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FA0F240-4CEF-4552-9391-718BB4068467}"/>
              </a:ext>
            </a:extLst>
          </p:cNvPr>
          <p:cNvSpPr/>
          <p:nvPr/>
        </p:nvSpPr>
        <p:spPr>
          <a:xfrm>
            <a:off x="2187561" y="2193844"/>
            <a:ext cx="5169472" cy="342063"/>
          </a:xfrm>
          <a:prstGeom prst="rect">
            <a:avLst/>
          </a:prstGeom>
          <a:gradFill>
            <a:gsLst>
              <a:gs pos="100000">
                <a:srgbClr val="4472C4">
                  <a:lumMod val="60000"/>
                  <a:lumOff val="40000"/>
                  <a:alpha val="10000"/>
                </a:srgbClr>
              </a:gs>
              <a:gs pos="0">
                <a:srgbClr val="4472C4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100000">
                  <a:srgbClr val="4472C4">
                    <a:lumMod val="10000"/>
                    <a:lumOff val="90000"/>
                    <a:alpha val="10000"/>
                  </a:srgbClr>
                </a:gs>
                <a:gs pos="0">
                  <a:srgbClr val="4472C4">
                    <a:lumMod val="30000"/>
                    <a:lumOff val="70000"/>
                    <a:alpha val="4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80665" tIns="40333" rIns="80665" bIns="40333" anchor="ctr"/>
          <a:lstStyle/>
          <a:p>
            <a:pPr marL="0" marR="0" lvl="0" indent="0" algn="l" defTabSz="2016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itchFamily="34" charset="0"/>
              </a:rPr>
              <a:t>全场景协同</a:t>
            </a:r>
          </a:p>
        </p:txBody>
      </p:sp>
      <p:sp>
        <p:nvSpPr>
          <p:cNvPr id="199" name="文本框 106">
            <a:extLst>
              <a:ext uri="{FF2B5EF4-FFF2-40B4-BE49-F238E27FC236}">
                <a16:creationId xmlns:a16="http://schemas.microsoft.com/office/drawing/2014/main" id="{1E02D38E-9F9F-48B5-9A1A-76D800A66151}"/>
              </a:ext>
            </a:extLst>
          </p:cNvPr>
          <p:cNvSpPr txBox="1"/>
          <p:nvPr/>
        </p:nvSpPr>
        <p:spPr>
          <a:xfrm>
            <a:off x="2227167" y="3924337"/>
            <a:ext cx="1063114" cy="233595"/>
          </a:xfrm>
          <a:prstGeom prst="rect">
            <a:avLst/>
          </a:prstGeom>
          <a:gradFill flip="none" rotWithShape="1">
            <a:gsLst>
              <a:gs pos="57000">
                <a:srgbClr val="002060">
                  <a:lumMod val="50000"/>
                  <a:alpha val="0"/>
                </a:srgbClr>
              </a:gs>
              <a:gs pos="100000">
                <a:srgbClr val="8FAADC">
                  <a:lumMod val="60000"/>
                  <a:lumOff val="40000"/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defPPr>
              <a:defRPr lang="zh-CN"/>
            </a:defPPr>
            <a:lvl1pPr algn="ctr" defTabSz="397032">
              <a:lnSpc>
                <a:spcPts val="1400"/>
              </a:lnSpc>
              <a:defRPr sz="900">
                <a:solidFill>
                  <a:prstClr val="white"/>
                </a:solidFill>
                <a:latin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397032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分布式软总线</a:t>
            </a: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CA84894-B782-4C18-9AAC-CEFB760EF021}"/>
              </a:ext>
            </a:extLst>
          </p:cNvPr>
          <p:cNvSpPr/>
          <p:nvPr/>
        </p:nvSpPr>
        <p:spPr>
          <a:xfrm>
            <a:off x="3209280" y="2263838"/>
            <a:ext cx="1392484" cy="215916"/>
          </a:xfrm>
          <a:prstGeom prst="rect">
            <a:avLst/>
          </a:prstGeom>
          <a:solidFill>
            <a:srgbClr val="0099CC"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云边协同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/</a:t>
            </a:r>
            <a:r>
              <a:rPr kumimoji="0" lang="en-US" altLang="zh-CN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Arial" pitchFamily="34" charset="0"/>
              </a:rPr>
              <a:t>KubeEdge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362A9229-336C-4FB2-A815-485B416631B2}"/>
              </a:ext>
            </a:extLst>
          </p:cNvPr>
          <p:cNvSpPr/>
          <p:nvPr/>
        </p:nvSpPr>
        <p:spPr>
          <a:xfrm>
            <a:off x="5311954" y="2253493"/>
            <a:ext cx="1527987" cy="215916"/>
          </a:xfrm>
          <a:prstGeom prst="rect">
            <a:avLst/>
          </a:prstGeom>
          <a:solidFill>
            <a:srgbClr val="0099CC"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欧拉鸿蒙能力协同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AEA599BA-F4A7-49E0-A86F-4574237E1B8D}"/>
              </a:ext>
            </a:extLst>
          </p:cNvPr>
          <p:cNvSpPr txBox="1"/>
          <p:nvPr/>
        </p:nvSpPr>
        <p:spPr>
          <a:xfrm>
            <a:off x="9830307" y="1550642"/>
            <a:ext cx="167320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分布式软总线和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rPr>
              <a:t>KubeEdge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，支撑构筑全场景协同领先优势</a:t>
            </a: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AD1F6E03-542F-40FF-8833-957BAD2FE525}"/>
              </a:ext>
            </a:extLst>
          </p:cNvPr>
          <p:cNvSpPr/>
          <p:nvPr/>
        </p:nvSpPr>
        <p:spPr>
          <a:xfrm>
            <a:off x="8715155" y="1528154"/>
            <a:ext cx="1011600" cy="550800"/>
          </a:xfrm>
          <a:prstGeom prst="rect">
            <a:avLst/>
          </a:prstGeom>
          <a:solidFill>
            <a:srgbClr val="0099CC">
              <a:alpha val="80000"/>
            </a:srgbClr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全场景协同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D95A64B2-0A01-4B64-B12B-719A61127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夯实高性能、高安全、易运维基础能力，构筑全场景协同领先优势</a:t>
            </a:r>
          </a:p>
        </p:txBody>
      </p:sp>
    </p:spTree>
    <p:extLst>
      <p:ext uri="{BB962C8B-B14F-4D97-AF65-F5344CB8AC3E}">
        <p14:creationId xmlns:p14="http://schemas.microsoft.com/office/powerpoint/2010/main" val="1262440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>
            <a:extLst>
              <a:ext uri="{FF2B5EF4-FFF2-40B4-BE49-F238E27FC236}">
                <a16:creationId xmlns:a16="http://schemas.microsoft.com/office/drawing/2014/main" id="{5D8CEDAF-816E-4EBD-90CD-C25F70F3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92" y="281574"/>
            <a:ext cx="10736446" cy="993400"/>
          </a:xfrm>
        </p:spPr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openEuler </a:t>
            </a:r>
            <a:r>
              <a:rPr lang="zh-CN" altLang="en-US" dirty="0">
                <a:latin typeface="+mj-lt"/>
                <a:ea typeface="+mj-ea"/>
              </a:rPr>
              <a:t>与 </a:t>
            </a:r>
            <a:r>
              <a:rPr lang="en-US" altLang="zh-CN" dirty="0" err="1">
                <a:latin typeface="+mj-lt"/>
                <a:ea typeface="+mj-ea"/>
              </a:rPr>
              <a:t>OpenHarmony</a:t>
            </a:r>
            <a:r>
              <a:rPr lang="en-US" altLang="zh-CN" dirty="0">
                <a:latin typeface="+mj-lt"/>
                <a:ea typeface="+mj-ea"/>
              </a:rPr>
              <a:t> </a:t>
            </a:r>
            <a:r>
              <a:rPr lang="zh-CN" altLang="en-US" dirty="0">
                <a:latin typeface="+mj-lt"/>
                <a:ea typeface="+mj-ea"/>
              </a:rPr>
              <a:t>能力共享、生态互通</a:t>
            </a:r>
          </a:p>
        </p:txBody>
      </p:sp>
      <p:pic>
        <p:nvPicPr>
          <p:cNvPr id="39" name="图像" descr="图像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15" y="3006387"/>
            <a:ext cx="371080" cy="371080"/>
          </a:xfrm>
          <a:prstGeom prst="rect">
            <a:avLst/>
          </a:prstGeom>
          <a:ln w="3175">
            <a:miter lim="400000"/>
          </a:ln>
        </p:spPr>
      </p:pic>
      <p:sp>
        <p:nvSpPr>
          <p:cNvPr id="40" name="矩形 39"/>
          <p:cNvSpPr/>
          <p:nvPr/>
        </p:nvSpPr>
        <p:spPr>
          <a:xfrm>
            <a:off x="2708754" y="4739152"/>
            <a:ext cx="6774492" cy="10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  <a:sym typeface="Huawei Sans"/>
              </a:rPr>
              <a:t>欧拉和鸿蒙，能力共享、生态互通，更好地服务数字全场景，共同打造基础软件底座</a:t>
            </a:r>
            <a:endParaRPr kumimoji="0" lang="en-US" altLang="zh-CN" sz="1399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  <a:sym typeface="Huawei Sans"/>
            </a:endParaRPr>
          </a:p>
          <a:p>
            <a:pPr marL="285522" marR="0" lvl="1" indent="-285522" algn="l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B-GB"/>
                <a:sym typeface="FZLanTingHeiS-B-GB"/>
              </a:rPr>
              <a:t>生态互通：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Times Roman"/>
                <a:sym typeface="Times Roman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应用生态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设备生态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开发者生态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高校生态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FZLanTingHeiS-DB-GB"/>
              <a:sym typeface="FZLanTingHeiS-DB-GB"/>
            </a:endParaRPr>
          </a:p>
          <a:p>
            <a:pPr marL="285522" marR="0" lvl="1" indent="-285522" algn="l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B-GB"/>
                <a:sym typeface="FZLanTingHeiS-B-GB"/>
              </a:rPr>
              <a:t>能力共享：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内核技术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安全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FZLanTingHeiS-DB-GB"/>
                <a:sym typeface="FZLanTingHeiS-DB-GB"/>
              </a:rPr>
              <a:t>OS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编程语言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设备驱动框架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|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FZLanTingHeiS-DB-GB"/>
                <a:sym typeface="FZLanTingHeiS-DB-GB"/>
              </a:rPr>
              <a:t>分布式软总线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3359" y="2095314"/>
            <a:ext cx="4039319" cy="19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数字基础设施操作系统</a:t>
            </a:r>
            <a:endParaRPr kumimoji="0" lang="en-US" altLang="zh-CN" sz="1999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180831" marR="0" lvl="0" indent="-180831" algn="l" defTabSz="914112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ClrTx/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Huawei Sans" panose="020C0503030203020204"/>
                <a:ea typeface="方正兰亭黑简体" panose="02000000000000000000" pitchFamily="2" charset="-122"/>
                <a:cs typeface="+mn-cs"/>
              </a:rPr>
              <a:t>ICT</a:t>
            </a: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场景：</a:t>
            </a: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通用服务器、云计算、边缘计算、电信设备等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180831" marR="0" lvl="0" indent="-180831" algn="l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工业场景（高可靠性，强确定性）：</a:t>
            </a: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高精密机床控制、航空控制等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880848" y="2095315"/>
            <a:ext cx="3818001" cy="19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智能终端操作系统</a:t>
            </a:r>
            <a:endParaRPr kumimoji="0" lang="en-US" altLang="zh-CN" sz="1999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180831" marR="0" lvl="0" indent="-180831" algn="l" defTabSz="914112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ClrTx/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消费电子场景：</a:t>
            </a: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智能手机、智能终端、智能穿戴、智能汽车座舱等</a:t>
            </a:r>
            <a:endParaRPr kumimoji="0" lang="en-US" altLang="zh-CN" sz="1399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方正兰亭黑简体" panose="02000000000000000000" pitchFamily="2" charset="-122"/>
              <a:ea typeface="方正兰亭黑简体" panose="02000000000000000000" pitchFamily="2" charset="-122"/>
              <a:cs typeface="+mn-cs"/>
            </a:endParaRPr>
          </a:p>
          <a:p>
            <a:pPr marL="180831" marR="0" lvl="0" indent="-180831" algn="l" defTabSz="91411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工业场景（强交互性）：</a:t>
            </a: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工业平板、民用智能电表、充电桩等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659994" y="2636659"/>
            <a:ext cx="955647" cy="46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8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欧拉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08554" y="2636659"/>
            <a:ext cx="955647" cy="46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8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rPr>
              <a:t>鸿蒙</a:t>
            </a:r>
          </a:p>
        </p:txBody>
      </p:sp>
      <p:pic>
        <p:nvPicPr>
          <p:cNvPr id="45" name="Picture 2" descr="C:\Users\g00430375\AppData\Roaming\eSpace_Desktop\UserData\g00430375\imagefiles\originalImgfiles\fullImagea3086e736a745b176c5a08a6882518bd7c6281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16" y="3169664"/>
            <a:ext cx="1408054" cy="1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7" y="3103613"/>
            <a:ext cx="1283401" cy="3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3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1"/>
          <p:cNvSpPr txBox="1"/>
          <p:nvPr/>
        </p:nvSpPr>
        <p:spPr>
          <a:xfrm>
            <a:off x="330235" y="719798"/>
            <a:ext cx="11624919" cy="50670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88085" rtl="0" eaLnBrk="1" fontAlgn="auto" latinLnBrk="0" hangingPunct="1">
              <a:lnSpc>
                <a:spcPts val="3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操作系统多次推动信息产业浪潮，当下迎来万物智联这一换道超车新机遇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5310" y="2188633"/>
            <a:ext cx="10958781" cy="3371359"/>
            <a:chOff x="586655" y="1739139"/>
            <a:chExt cx="10958781" cy="3371359"/>
          </a:xfrm>
        </p:grpSpPr>
        <p:cxnSp>
          <p:nvCxnSpPr>
            <p:cNvPr id="52" name="直接箭头连接符 51"/>
            <p:cNvCxnSpPr/>
            <p:nvPr/>
          </p:nvCxnSpPr>
          <p:spPr>
            <a:xfrm flipH="1" flipV="1">
              <a:off x="3420995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5748738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H="1" flipV="1">
              <a:off x="10385159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902644" y="4248173"/>
              <a:ext cx="10642792" cy="15347"/>
            </a:xfrm>
            <a:prstGeom prst="straightConnector1">
              <a:avLst/>
            </a:prstGeom>
            <a:ln w="57150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3346489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668740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990991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064794" y="4310279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1960s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375936" y="4360782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1980s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794925" y="4310279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2000s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082466" y="2937262"/>
              <a:ext cx="8208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主机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262067" y="2937262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PC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互联网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534315" y="2937262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移动互联网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949882" y="293726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万物智联</a:t>
              </a:r>
            </a:p>
          </p:txBody>
        </p:sp>
        <p:sp>
          <p:nvSpPr>
            <p:cNvPr id="66" name="椭圆 65"/>
            <p:cNvSpPr/>
            <p:nvPr/>
          </p:nvSpPr>
          <p:spPr>
            <a:xfrm>
              <a:off x="10313243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149151" y="4310279"/>
              <a:ext cx="703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2020s</a:t>
              </a:r>
            </a:p>
          </p:txBody>
        </p:sp>
        <p:grpSp>
          <p:nvGrpSpPr>
            <p:cNvPr id="68" name="组合 150"/>
            <p:cNvGrpSpPr/>
            <p:nvPr/>
          </p:nvGrpSpPr>
          <p:grpSpPr>
            <a:xfrm>
              <a:off x="7935436" y="2447361"/>
              <a:ext cx="314484" cy="480412"/>
              <a:chOff x="-2672216" y="4015921"/>
              <a:chExt cx="795338" cy="1327150"/>
            </a:xfrm>
            <a:solidFill>
              <a:schemeClr val="bg1"/>
            </a:solidFill>
          </p:grpSpPr>
          <p:sp>
            <p:nvSpPr>
              <p:cNvPr id="92" name="Freeform 13"/>
              <p:cNvSpPr>
                <a:spLocks noEditPoints="1"/>
              </p:cNvSpPr>
              <p:nvPr/>
            </p:nvSpPr>
            <p:spPr bwMode="auto">
              <a:xfrm>
                <a:off x="-2672216" y="4015921"/>
                <a:ext cx="795338" cy="1327150"/>
              </a:xfrm>
              <a:custGeom>
                <a:avLst/>
                <a:gdLst/>
                <a:ahLst/>
                <a:cxnLst>
                  <a:cxn ang="0">
                    <a:pos x="188" y="0"/>
                  </a:cxn>
                  <a:cxn ang="0">
                    <a:pos x="23" y="0"/>
                  </a:cxn>
                  <a:cxn ang="0">
                    <a:pos x="0" y="24"/>
                  </a:cxn>
                  <a:cxn ang="0">
                    <a:pos x="0" y="330"/>
                  </a:cxn>
                  <a:cxn ang="0">
                    <a:pos x="23" y="354"/>
                  </a:cxn>
                  <a:cxn ang="0">
                    <a:pos x="188" y="354"/>
                  </a:cxn>
                  <a:cxn ang="0">
                    <a:pos x="212" y="330"/>
                  </a:cxn>
                  <a:cxn ang="0">
                    <a:pos x="212" y="24"/>
                  </a:cxn>
                  <a:cxn ang="0">
                    <a:pos x="188" y="0"/>
                  </a:cxn>
                  <a:cxn ang="0">
                    <a:pos x="200" y="330"/>
                  </a:cxn>
                  <a:cxn ang="0">
                    <a:pos x="188" y="342"/>
                  </a:cxn>
                  <a:cxn ang="0">
                    <a:pos x="23" y="342"/>
                  </a:cxn>
                  <a:cxn ang="0">
                    <a:pos x="12" y="330"/>
                  </a:cxn>
                  <a:cxn ang="0">
                    <a:pos x="12" y="24"/>
                  </a:cxn>
                  <a:cxn ang="0">
                    <a:pos x="23" y="12"/>
                  </a:cxn>
                  <a:cxn ang="0">
                    <a:pos x="188" y="12"/>
                  </a:cxn>
                  <a:cxn ang="0">
                    <a:pos x="200" y="24"/>
                  </a:cxn>
                  <a:cxn ang="0">
                    <a:pos x="200" y="330"/>
                  </a:cxn>
                </a:cxnLst>
                <a:rect l="0" t="0" r="r" b="b"/>
                <a:pathLst>
                  <a:path w="212" h="354">
                    <a:moveTo>
                      <a:pt x="18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0" y="343"/>
                      <a:pt x="10" y="354"/>
                      <a:pt x="23" y="354"/>
                    </a:cubicBezTo>
                    <a:cubicBezTo>
                      <a:pt x="188" y="354"/>
                      <a:pt x="188" y="354"/>
                      <a:pt x="188" y="354"/>
                    </a:cubicBezTo>
                    <a:cubicBezTo>
                      <a:pt x="201" y="354"/>
                      <a:pt x="212" y="343"/>
                      <a:pt x="212" y="330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212" y="11"/>
                      <a:pt x="201" y="0"/>
                      <a:pt x="188" y="0"/>
                    </a:cubicBezTo>
                    <a:close/>
                    <a:moveTo>
                      <a:pt x="200" y="330"/>
                    </a:moveTo>
                    <a:cubicBezTo>
                      <a:pt x="200" y="337"/>
                      <a:pt x="195" y="342"/>
                      <a:pt x="188" y="342"/>
                    </a:cubicBezTo>
                    <a:cubicBezTo>
                      <a:pt x="23" y="342"/>
                      <a:pt x="23" y="342"/>
                      <a:pt x="23" y="342"/>
                    </a:cubicBezTo>
                    <a:cubicBezTo>
                      <a:pt x="17" y="342"/>
                      <a:pt x="12" y="337"/>
                      <a:pt x="12" y="3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17"/>
                      <a:pt x="17" y="12"/>
                      <a:pt x="23" y="12"/>
                    </a:cubicBezTo>
                    <a:cubicBezTo>
                      <a:pt x="188" y="12"/>
                      <a:pt x="188" y="12"/>
                      <a:pt x="188" y="12"/>
                    </a:cubicBezTo>
                    <a:cubicBezTo>
                      <a:pt x="195" y="12"/>
                      <a:pt x="200" y="17"/>
                      <a:pt x="200" y="24"/>
                    </a:cubicBezTo>
                    <a:lnTo>
                      <a:pt x="200" y="33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14"/>
              <p:cNvSpPr>
                <a:spLocks noEditPoints="1"/>
              </p:cNvSpPr>
              <p:nvPr/>
            </p:nvSpPr>
            <p:spPr bwMode="auto">
              <a:xfrm>
                <a:off x="-2581729" y="4150858"/>
                <a:ext cx="614364" cy="990599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258"/>
                  </a:cxn>
                  <a:cxn ang="0">
                    <a:pos x="5" y="264"/>
                  </a:cxn>
                  <a:cxn ang="0">
                    <a:pos x="82" y="264"/>
                  </a:cxn>
                  <a:cxn ang="0">
                    <a:pos x="158" y="264"/>
                  </a:cxn>
                  <a:cxn ang="0">
                    <a:pos x="164" y="258"/>
                  </a:cxn>
                  <a:cxn ang="0">
                    <a:pos x="164" y="6"/>
                  </a:cxn>
                  <a:cxn ang="0">
                    <a:pos x="158" y="0"/>
                  </a:cxn>
                  <a:cxn ang="0">
                    <a:pos x="152" y="252"/>
                  </a:cxn>
                  <a:cxn ang="0">
                    <a:pos x="11" y="252"/>
                  </a:cxn>
                  <a:cxn ang="0">
                    <a:pos x="11" y="12"/>
                  </a:cxn>
                  <a:cxn ang="0">
                    <a:pos x="152" y="12"/>
                  </a:cxn>
                  <a:cxn ang="0">
                    <a:pos x="152" y="252"/>
                  </a:cxn>
                </a:cxnLst>
                <a:rect l="0" t="0" r="r" b="b"/>
                <a:pathLst>
                  <a:path w="164" h="264">
                    <a:moveTo>
                      <a:pt x="1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61"/>
                      <a:pt x="2" y="264"/>
                      <a:pt x="5" y="264"/>
                    </a:cubicBezTo>
                    <a:cubicBezTo>
                      <a:pt x="82" y="264"/>
                      <a:pt x="82" y="264"/>
                      <a:pt x="82" y="264"/>
                    </a:cubicBezTo>
                    <a:cubicBezTo>
                      <a:pt x="158" y="264"/>
                      <a:pt x="158" y="264"/>
                      <a:pt x="158" y="264"/>
                    </a:cubicBezTo>
                    <a:cubicBezTo>
                      <a:pt x="162" y="264"/>
                      <a:pt x="164" y="261"/>
                      <a:pt x="164" y="258"/>
                    </a:cubicBezTo>
                    <a:cubicBezTo>
                      <a:pt x="164" y="6"/>
                      <a:pt x="164" y="6"/>
                      <a:pt x="164" y="6"/>
                    </a:cubicBezTo>
                    <a:cubicBezTo>
                      <a:pt x="164" y="3"/>
                      <a:pt x="162" y="0"/>
                      <a:pt x="158" y="0"/>
                    </a:cubicBezTo>
                    <a:close/>
                    <a:moveTo>
                      <a:pt x="152" y="252"/>
                    </a:moveTo>
                    <a:cubicBezTo>
                      <a:pt x="11" y="252"/>
                      <a:pt x="11" y="252"/>
                      <a:pt x="11" y="25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52" y="12"/>
                      <a:pt x="152" y="12"/>
                      <a:pt x="152" y="12"/>
                    </a:cubicBezTo>
                    <a:lnTo>
                      <a:pt x="152" y="25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15"/>
              <p:cNvSpPr>
                <a:spLocks noEditPoints="1"/>
              </p:cNvSpPr>
              <p:nvPr/>
            </p:nvSpPr>
            <p:spPr bwMode="auto">
              <a:xfrm>
                <a:off x="-2342016" y="5141459"/>
                <a:ext cx="131763" cy="134938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8" y="36"/>
                  </a:cxn>
                  <a:cxn ang="0">
                    <a:pos x="35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18" y="12"/>
                  </a:cxn>
                  <a:cxn ang="0">
                    <a:pos x="24" y="18"/>
                  </a:cxn>
                  <a:cxn ang="0">
                    <a:pos x="18" y="24"/>
                  </a:cxn>
                  <a:cxn ang="0">
                    <a:pos x="12" y="18"/>
                  </a:cxn>
                  <a:cxn ang="0">
                    <a:pos x="18" y="12"/>
                  </a:cxn>
                </a:cxnLst>
                <a:rect l="0" t="0" r="r" b="b"/>
                <a:pathLst>
                  <a:path w="35" h="36">
                    <a:moveTo>
                      <a:pt x="0" y="18"/>
                    </a:moveTo>
                    <a:cubicBezTo>
                      <a:pt x="0" y="28"/>
                      <a:pt x="8" y="36"/>
                      <a:pt x="18" y="36"/>
                    </a:cubicBezTo>
                    <a:cubicBezTo>
                      <a:pt x="28" y="36"/>
                      <a:pt x="35" y="28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lose/>
                    <a:moveTo>
                      <a:pt x="18" y="12"/>
                    </a:moveTo>
                    <a:cubicBezTo>
                      <a:pt x="21" y="12"/>
                      <a:pt x="24" y="15"/>
                      <a:pt x="24" y="18"/>
                    </a:cubicBezTo>
                    <a:cubicBezTo>
                      <a:pt x="24" y="21"/>
                      <a:pt x="21" y="24"/>
                      <a:pt x="18" y="24"/>
                    </a:cubicBezTo>
                    <a:cubicBezTo>
                      <a:pt x="15" y="24"/>
                      <a:pt x="12" y="21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898989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Freeform 18"/>
            <p:cNvSpPr/>
            <p:nvPr/>
          </p:nvSpPr>
          <p:spPr bwMode="auto">
            <a:xfrm>
              <a:off x="10198912" y="2456427"/>
              <a:ext cx="469087" cy="462281"/>
            </a:xfrm>
            <a:custGeom>
              <a:avLst/>
              <a:gdLst/>
              <a:ahLst/>
              <a:cxnLst>
                <a:cxn ang="0">
                  <a:pos x="132" y="124"/>
                </a:cxn>
                <a:cxn ang="0">
                  <a:pos x="124" y="126"/>
                </a:cxn>
                <a:cxn ang="0">
                  <a:pos x="88" y="91"/>
                </a:cxn>
                <a:cxn ang="0">
                  <a:pos x="91" y="82"/>
                </a:cxn>
                <a:cxn ang="0">
                  <a:pos x="91" y="80"/>
                </a:cxn>
                <a:cxn ang="0">
                  <a:pos x="119" y="68"/>
                </a:cxn>
                <a:cxn ang="0">
                  <a:pos x="132" y="74"/>
                </a:cxn>
                <a:cxn ang="0">
                  <a:pos x="148" y="58"/>
                </a:cxn>
                <a:cxn ang="0">
                  <a:pos x="132" y="41"/>
                </a:cxn>
                <a:cxn ang="0">
                  <a:pos x="115" y="58"/>
                </a:cxn>
                <a:cxn ang="0">
                  <a:pos x="116" y="60"/>
                </a:cxn>
                <a:cxn ang="0">
                  <a:pos x="87" y="72"/>
                </a:cxn>
                <a:cxn ang="0">
                  <a:pos x="78" y="66"/>
                </a:cxn>
                <a:cxn ang="0">
                  <a:pos x="78" y="32"/>
                </a:cxn>
                <a:cxn ang="0">
                  <a:pos x="91" y="16"/>
                </a:cxn>
                <a:cxn ang="0">
                  <a:pos x="74" y="0"/>
                </a:cxn>
                <a:cxn ang="0">
                  <a:pos x="58" y="16"/>
                </a:cxn>
                <a:cxn ang="0">
                  <a:pos x="70" y="32"/>
                </a:cxn>
                <a:cxn ang="0">
                  <a:pos x="70" y="66"/>
                </a:cxn>
                <a:cxn ang="0">
                  <a:pos x="61" y="72"/>
                </a:cxn>
                <a:cxn ang="0">
                  <a:pos x="33" y="60"/>
                </a:cxn>
                <a:cxn ang="0">
                  <a:pos x="33" y="58"/>
                </a:cxn>
                <a:cxn ang="0">
                  <a:pos x="17" y="41"/>
                </a:cxn>
                <a:cxn ang="0">
                  <a:pos x="0" y="58"/>
                </a:cxn>
                <a:cxn ang="0">
                  <a:pos x="17" y="74"/>
                </a:cxn>
                <a:cxn ang="0">
                  <a:pos x="30" y="68"/>
                </a:cxn>
                <a:cxn ang="0">
                  <a:pos x="58" y="80"/>
                </a:cxn>
                <a:cxn ang="0">
                  <a:pos x="58" y="82"/>
                </a:cxn>
                <a:cxn ang="0">
                  <a:pos x="60" y="91"/>
                </a:cxn>
                <a:cxn ang="0">
                  <a:pos x="25" y="126"/>
                </a:cxn>
                <a:cxn ang="0">
                  <a:pos x="17" y="124"/>
                </a:cxn>
                <a:cxn ang="0">
                  <a:pos x="0" y="140"/>
                </a:cxn>
                <a:cxn ang="0">
                  <a:pos x="17" y="157"/>
                </a:cxn>
                <a:cxn ang="0">
                  <a:pos x="33" y="140"/>
                </a:cxn>
                <a:cxn ang="0">
                  <a:pos x="31" y="132"/>
                </a:cxn>
                <a:cxn ang="0">
                  <a:pos x="66" y="97"/>
                </a:cxn>
                <a:cxn ang="0">
                  <a:pos x="70" y="98"/>
                </a:cxn>
                <a:cxn ang="0">
                  <a:pos x="70" y="116"/>
                </a:cxn>
                <a:cxn ang="0">
                  <a:pos x="58" y="132"/>
                </a:cxn>
                <a:cxn ang="0">
                  <a:pos x="74" y="148"/>
                </a:cxn>
                <a:cxn ang="0">
                  <a:pos x="91" y="132"/>
                </a:cxn>
                <a:cxn ang="0">
                  <a:pos x="78" y="116"/>
                </a:cxn>
                <a:cxn ang="0">
                  <a:pos x="78" y="98"/>
                </a:cxn>
                <a:cxn ang="0">
                  <a:pos x="83" y="97"/>
                </a:cxn>
                <a:cxn ang="0">
                  <a:pos x="118" y="132"/>
                </a:cxn>
                <a:cxn ang="0">
                  <a:pos x="115" y="140"/>
                </a:cxn>
                <a:cxn ang="0">
                  <a:pos x="132" y="157"/>
                </a:cxn>
                <a:cxn ang="0">
                  <a:pos x="148" y="140"/>
                </a:cxn>
                <a:cxn ang="0">
                  <a:pos x="132" y="124"/>
                </a:cxn>
              </a:cxnLst>
              <a:rect l="0" t="0" r="r" b="b"/>
              <a:pathLst>
                <a:path w="148" h="157">
                  <a:moveTo>
                    <a:pt x="132" y="124"/>
                  </a:moveTo>
                  <a:cubicBezTo>
                    <a:pt x="129" y="124"/>
                    <a:pt x="126" y="124"/>
                    <a:pt x="124" y="126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8"/>
                    <a:pt x="91" y="85"/>
                    <a:pt x="91" y="82"/>
                  </a:cubicBezTo>
                  <a:cubicBezTo>
                    <a:pt x="91" y="82"/>
                    <a:pt x="91" y="81"/>
                    <a:pt x="91" y="80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22" y="72"/>
                    <a:pt x="127" y="74"/>
                    <a:pt x="132" y="74"/>
                  </a:cubicBezTo>
                  <a:cubicBezTo>
                    <a:pt x="141" y="74"/>
                    <a:pt x="148" y="67"/>
                    <a:pt x="148" y="58"/>
                  </a:cubicBezTo>
                  <a:cubicBezTo>
                    <a:pt x="148" y="49"/>
                    <a:pt x="141" y="41"/>
                    <a:pt x="132" y="41"/>
                  </a:cubicBezTo>
                  <a:cubicBezTo>
                    <a:pt x="123" y="41"/>
                    <a:pt x="115" y="49"/>
                    <a:pt x="115" y="58"/>
                  </a:cubicBezTo>
                  <a:cubicBezTo>
                    <a:pt x="115" y="59"/>
                    <a:pt x="116" y="59"/>
                    <a:pt x="116" y="60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5" y="70"/>
                    <a:pt x="82" y="67"/>
                    <a:pt x="78" y="6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85" y="31"/>
                    <a:pt x="91" y="24"/>
                    <a:pt x="91" y="16"/>
                  </a:cubicBezTo>
                  <a:cubicBezTo>
                    <a:pt x="91" y="7"/>
                    <a:pt x="83" y="0"/>
                    <a:pt x="74" y="0"/>
                  </a:cubicBezTo>
                  <a:cubicBezTo>
                    <a:pt x="65" y="0"/>
                    <a:pt x="58" y="7"/>
                    <a:pt x="58" y="16"/>
                  </a:cubicBezTo>
                  <a:cubicBezTo>
                    <a:pt x="58" y="24"/>
                    <a:pt x="63" y="31"/>
                    <a:pt x="70" y="32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7" y="67"/>
                    <a:pt x="64" y="70"/>
                    <a:pt x="61" y="72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9"/>
                    <a:pt x="33" y="59"/>
                    <a:pt x="33" y="58"/>
                  </a:cubicBezTo>
                  <a:cubicBezTo>
                    <a:pt x="33" y="49"/>
                    <a:pt x="26" y="41"/>
                    <a:pt x="17" y="41"/>
                  </a:cubicBezTo>
                  <a:cubicBezTo>
                    <a:pt x="8" y="41"/>
                    <a:pt x="0" y="49"/>
                    <a:pt x="0" y="58"/>
                  </a:cubicBezTo>
                  <a:cubicBezTo>
                    <a:pt x="0" y="67"/>
                    <a:pt x="8" y="74"/>
                    <a:pt x="17" y="74"/>
                  </a:cubicBezTo>
                  <a:cubicBezTo>
                    <a:pt x="22" y="74"/>
                    <a:pt x="27" y="72"/>
                    <a:pt x="30" y="6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81"/>
                    <a:pt x="58" y="82"/>
                    <a:pt x="58" y="82"/>
                  </a:cubicBezTo>
                  <a:cubicBezTo>
                    <a:pt x="58" y="85"/>
                    <a:pt x="59" y="88"/>
                    <a:pt x="60" y="91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3" y="124"/>
                    <a:pt x="20" y="124"/>
                    <a:pt x="17" y="124"/>
                  </a:cubicBezTo>
                  <a:cubicBezTo>
                    <a:pt x="8" y="124"/>
                    <a:pt x="0" y="131"/>
                    <a:pt x="0" y="140"/>
                  </a:cubicBezTo>
                  <a:cubicBezTo>
                    <a:pt x="0" y="149"/>
                    <a:pt x="8" y="157"/>
                    <a:pt x="17" y="157"/>
                  </a:cubicBezTo>
                  <a:cubicBezTo>
                    <a:pt x="26" y="157"/>
                    <a:pt x="33" y="149"/>
                    <a:pt x="33" y="140"/>
                  </a:cubicBezTo>
                  <a:cubicBezTo>
                    <a:pt x="33" y="137"/>
                    <a:pt x="32" y="134"/>
                    <a:pt x="31" y="132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7"/>
                    <a:pt x="69" y="98"/>
                    <a:pt x="70" y="9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3" y="118"/>
                    <a:pt x="58" y="124"/>
                    <a:pt x="58" y="132"/>
                  </a:cubicBezTo>
                  <a:cubicBezTo>
                    <a:pt x="58" y="141"/>
                    <a:pt x="65" y="148"/>
                    <a:pt x="74" y="148"/>
                  </a:cubicBezTo>
                  <a:cubicBezTo>
                    <a:pt x="83" y="148"/>
                    <a:pt x="91" y="141"/>
                    <a:pt x="91" y="132"/>
                  </a:cubicBezTo>
                  <a:cubicBezTo>
                    <a:pt x="91" y="124"/>
                    <a:pt x="85" y="118"/>
                    <a:pt x="78" y="116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80" y="98"/>
                    <a:pt x="81" y="97"/>
                    <a:pt x="83" y="97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34"/>
                    <a:pt x="115" y="137"/>
                    <a:pt x="115" y="140"/>
                  </a:cubicBezTo>
                  <a:cubicBezTo>
                    <a:pt x="115" y="149"/>
                    <a:pt x="123" y="157"/>
                    <a:pt x="132" y="157"/>
                  </a:cubicBezTo>
                  <a:cubicBezTo>
                    <a:pt x="141" y="157"/>
                    <a:pt x="148" y="149"/>
                    <a:pt x="148" y="140"/>
                  </a:cubicBezTo>
                  <a:cubicBezTo>
                    <a:pt x="148" y="131"/>
                    <a:pt x="141" y="124"/>
                    <a:pt x="132" y="1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1" name="Freeform 15"/>
            <p:cNvSpPr>
              <a:spLocks noEditPoints="1"/>
            </p:cNvSpPr>
            <p:nvPr/>
          </p:nvSpPr>
          <p:spPr bwMode="auto">
            <a:xfrm>
              <a:off x="5514369" y="2454813"/>
              <a:ext cx="520671" cy="465509"/>
            </a:xfrm>
            <a:custGeom>
              <a:avLst/>
              <a:gdLst/>
              <a:ahLst/>
              <a:cxnLst>
                <a:cxn ang="0">
                  <a:pos x="296" y="119"/>
                </a:cxn>
                <a:cxn ang="0">
                  <a:pos x="296" y="12"/>
                </a:cxn>
                <a:cxn ang="0">
                  <a:pos x="284" y="0"/>
                </a:cxn>
                <a:cxn ang="0">
                  <a:pos x="120" y="0"/>
                </a:cxn>
                <a:cxn ang="0">
                  <a:pos x="108" y="12"/>
                </a:cxn>
                <a:cxn ang="0">
                  <a:pos x="108" y="29"/>
                </a:cxn>
                <a:cxn ang="0">
                  <a:pos x="114" y="36"/>
                </a:cxn>
                <a:cxn ang="0">
                  <a:pos x="120" y="29"/>
                </a:cxn>
                <a:cxn ang="0">
                  <a:pos x="120" y="12"/>
                </a:cxn>
                <a:cxn ang="0">
                  <a:pos x="278" y="12"/>
                </a:cxn>
                <a:cxn ang="0">
                  <a:pos x="284" y="17"/>
                </a:cxn>
                <a:cxn ang="0">
                  <a:pos x="284" y="113"/>
                </a:cxn>
                <a:cxn ang="0">
                  <a:pos x="278" y="120"/>
                </a:cxn>
                <a:cxn ang="0">
                  <a:pos x="228" y="120"/>
                </a:cxn>
                <a:cxn ang="0">
                  <a:pos x="216" y="132"/>
                </a:cxn>
                <a:cxn ang="0">
                  <a:pos x="216" y="155"/>
                </a:cxn>
                <a:cxn ang="0">
                  <a:pos x="228" y="168"/>
                </a:cxn>
                <a:cxn ang="0">
                  <a:pos x="272" y="168"/>
                </a:cxn>
                <a:cxn ang="0">
                  <a:pos x="272" y="193"/>
                </a:cxn>
                <a:cxn ang="0">
                  <a:pos x="261" y="204"/>
                </a:cxn>
                <a:cxn ang="0">
                  <a:pos x="195" y="204"/>
                </a:cxn>
                <a:cxn ang="0">
                  <a:pos x="188" y="197"/>
                </a:cxn>
                <a:cxn ang="0">
                  <a:pos x="182" y="192"/>
                </a:cxn>
                <a:cxn ang="0">
                  <a:pos x="127" y="192"/>
                </a:cxn>
                <a:cxn ang="0">
                  <a:pos x="120" y="186"/>
                </a:cxn>
                <a:cxn ang="0">
                  <a:pos x="127" y="180"/>
                </a:cxn>
                <a:cxn ang="0">
                  <a:pos x="176" y="180"/>
                </a:cxn>
                <a:cxn ang="0">
                  <a:pos x="188" y="167"/>
                </a:cxn>
                <a:cxn ang="0">
                  <a:pos x="188" y="60"/>
                </a:cxn>
                <a:cxn ang="0">
                  <a:pos x="177" y="48"/>
                </a:cxn>
                <a:cxn ang="0">
                  <a:pos x="12" y="48"/>
                </a:cxn>
                <a:cxn ang="0">
                  <a:pos x="0" y="60"/>
                </a:cxn>
                <a:cxn ang="0">
                  <a:pos x="0" y="168"/>
                </a:cxn>
                <a:cxn ang="0">
                  <a:pos x="12" y="180"/>
                </a:cxn>
                <a:cxn ang="0">
                  <a:pos x="62" y="180"/>
                </a:cxn>
                <a:cxn ang="0">
                  <a:pos x="68" y="185"/>
                </a:cxn>
                <a:cxn ang="0">
                  <a:pos x="62" y="192"/>
                </a:cxn>
                <a:cxn ang="0">
                  <a:pos x="7" y="192"/>
                </a:cxn>
                <a:cxn ang="0">
                  <a:pos x="0" y="198"/>
                </a:cxn>
                <a:cxn ang="0">
                  <a:pos x="0" y="210"/>
                </a:cxn>
                <a:cxn ang="0">
                  <a:pos x="7" y="216"/>
                </a:cxn>
                <a:cxn ang="0">
                  <a:pos x="261" y="216"/>
                </a:cxn>
                <a:cxn ang="0">
                  <a:pos x="278" y="228"/>
                </a:cxn>
                <a:cxn ang="0">
                  <a:pos x="296" y="210"/>
                </a:cxn>
                <a:cxn ang="0">
                  <a:pos x="284" y="193"/>
                </a:cxn>
                <a:cxn ang="0">
                  <a:pos x="284" y="168"/>
                </a:cxn>
                <a:cxn ang="0">
                  <a:pos x="296" y="156"/>
                </a:cxn>
                <a:cxn ang="0">
                  <a:pos x="284" y="144"/>
                </a:cxn>
                <a:cxn ang="0">
                  <a:pos x="236" y="144"/>
                </a:cxn>
                <a:cxn ang="0">
                  <a:pos x="228" y="137"/>
                </a:cxn>
                <a:cxn ang="0">
                  <a:pos x="235" y="132"/>
                </a:cxn>
                <a:cxn ang="0">
                  <a:pos x="284" y="132"/>
                </a:cxn>
                <a:cxn ang="0">
                  <a:pos x="296" y="119"/>
                </a:cxn>
                <a:cxn ang="0">
                  <a:pos x="12" y="161"/>
                </a:cxn>
                <a:cxn ang="0">
                  <a:pos x="12" y="65"/>
                </a:cxn>
                <a:cxn ang="0">
                  <a:pos x="18" y="60"/>
                </a:cxn>
                <a:cxn ang="0">
                  <a:pos x="170" y="60"/>
                </a:cxn>
                <a:cxn ang="0">
                  <a:pos x="176" y="66"/>
                </a:cxn>
                <a:cxn ang="0">
                  <a:pos x="176" y="161"/>
                </a:cxn>
                <a:cxn ang="0">
                  <a:pos x="170" y="168"/>
                </a:cxn>
                <a:cxn ang="0">
                  <a:pos x="19" y="168"/>
                </a:cxn>
                <a:cxn ang="0">
                  <a:pos x="12" y="161"/>
                </a:cxn>
              </a:cxnLst>
              <a:rect l="0" t="0" r="r" b="b"/>
              <a:pathLst>
                <a:path w="297" h="228">
                  <a:moveTo>
                    <a:pt x="296" y="119"/>
                  </a:moveTo>
                  <a:cubicBezTo>
                    <a:pt x="296" y="12"/>
                    <a:pt x="296" y="12"/>
                    <a:pt x="296" y="12"/>
                  </a:cubicBezTo>
                  <a:cubicBezTo>
                    <a:pt x="296" y="12"/>
                    <a:pt x="297" y="0"/>
                    <a:pt x="284" y="0"/>
                  </a:cubicBezTo>
                  <a:cubicBezTo>
                    <a:pt x="256" y="0"/>
                    <a:pt x="130" y="0"/>
                    <a:pt x="120" y="0"/>
                  </a:cubicBezTo>
                  <a:cubicBezTo>
                    <a:pt x="109" y="0"/>
                    <a:pt x="108" y="12"/>
                    <a:pt x="108" y="1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36"/>
                    <a:pt x="114" y="36"/>
                  </a:cubicBezTo>
                  <a:cubicBezTo>
                    <a:pt x="120" y="36"/>
                    <a:pt x="120" y="29"/>
                    <a:pt x="120" y="29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272" y="12"/>
                    <a:pt x="278" y="12"/>
                  </a:cubicBezTo>
                  <a:cubicBezTo>
                    <a:pt x="285" y="12"/>
                    <a:pt x="284" y="17"/>
                    <a:pt x="284" y="17"/>
                  </a:cubicBezTo>
                  <a:cubicBezTo>
                    <a:pt x="284" y="113"/>
                    <a:pt x="284" y="113"/>
                    <a:pt x="284" y="113"/>
                  </a:cubicBezTo>
                  <a:cubicBezTo>
                    <a:pt x="284" y="113"/>
                    <a:pt x="284" y="120"/>
                    <a:pt x="278" y="120"/>
                  </a:cubicBezTo>
                  <a:cubicBezTo>
                    <a:pt x="275" y="120"/>
                    <a:pt x="235" y="120"/>
                    <a:pt x="228" y="120"/>
                  </a:cubicBezTo>
                  <a:cubicBezTo>
                    <a:pt x="216" y="120"/>
                    <a:pt x="216" y="132"/>
                    <a:pt x="216" y="132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6" y="155"/>
                    <a:pt x="216" y="168"/>
                    <a:pt x="228" y="168"/>
                  </a:cubicBezTo>
                  <a:cubicBezTo>
                    <a:pt x="240" y="168"/>
                    <a:pt x="272" y="168"/>
                    <a:pt x="272" y="168"/>
                  </a:cubicBezTo>
                  <a:cubicBezTo>
                    <a:pt x="272" y="193"/>
                    <a:pt x="272" y="193"/>
                    <a:pt x="272" y="193"/>
                  </a:cubicBezTo>
                  <a:cubicBezTo>
                    <a:pt x="267" y="195"/>
                    <a:pt x="263" y="199"/>
                    <a:pt x="261" y="204"/>
                  </a:cubicBezTo>
                  <a:cubicBezTo>
                    <a:pt x="261" y="204"/>
                    <a:pt x="202" y="204"/>
                    <a:pt x="195" y="204"/>
                  </a:cubicBezTo>
                  <a:cubicBezTo>
                    <a:pt x="189" y="204"/>
                    <a:pt x="188" y="197"/>
                    <a:pt x="188" y="197"/>
                  </a:cubicBezTo>
                  <a:cubicBezTo>
                    <a:pt x="188" y="197"/>
                    <a:pt x="189" y="192"/>
                    <a:pt x="182" y="192"/>
                  </a:cubicBezTo>
                  <a:cubicBezTo>
                    <a:pt x="175" y="192"/>
                    <a:pt x="127" y="192"/>
                    <a:pt x="127" y="192"/>
                  </a:cubicBezTo>
                  <a:cubicBezTo>
                    <a:pt x="127" y="192"/>
                    <a:pt x="120" y="192"/>
                    <a:pt x="120" y="186"/>
                  </a:cubicBezTo>
                  <a:cubicBezTo>
                    <a:pt x="120" y="179"/>
                    <a:pt x="127" y="180"/>
                    <a:pt x="127" y="180"/>
                  </a:cubicBezTo>
                  <a:cubicBezTo>
                    <a:pt x="127" y="180"/>
                    <a:pt x="170" y="180"/>
                    <a:pt x="176" y="180"/>
                  </a:cubicBezTo>
                  <a:cubicBezTo>
                    <a:pt x="188" y="180"/>
                    <a:pt x="188" y="167"/>
                    <a:pt x="188" y="167"/>
                  </a:cubicBezTo>
                  <a:cubicBezTo>
                    <a:pt x="188" y="60"/>
                    <a:pt x="188" y="60"/>
                    <a:pt x="188" y="60"/>
                  </a:cubicBezTo>
                  <a:cubicBezTo>
                    <a:pt x="188" y="60"/>
                    <a:pt x="189" y="48"/>
                    <a:pt x="177" y="48"/>
                  </a:cubicBezTo>
                  <a:cubicBezTo>
                    <a:pt x="164" y="48"/>
                    <a:pt x="24" y="48"/>
                    <a:pt x="12" y="48"/>
                  </a:cubicBezTo>
                  <a:cubicBezTo>
                    <a:pt x="0" y="48"/>
                    <a:pt x="0" y="60"/>
                    <a:pt x="0" y="6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0" y="180"/>
                    <a:pt x="12" y="180"/>
                  </a:cubicBezTo>
                  <a:cubicBezTo>
                    <a:pt x="19" y="180"/>
                    <a:pt x="62" y="180"/>
                    <a:pt x="62" y="180"/>
                  </a:cubicBezTo>
                  <a:cubicBezTo>
                    <a:pt x="62" y="180"/>
                    <a:pt x="68" y="179"/>
                    <a:pt x="68" y="185"/>
                  </a:cubicBezTo>
                  <a:cubicBezTo>
                    <a:pt x="68" y="191"/>
                    <a:pt x="62" y="192"/>
                    <a:pt x="62" y="192"/>
                  </a:cubicBezTo>
                  <a:cubicBezTo>
                    <a:pt x="62" y="192"/>
                    <a:pt x="14" y="192"/>
                    <a:pt x="7" y="192"/>
                  </a:cubicBezTo>
                  <a:cubicBezTo>
                    <a:pt x="0" y="192"/>
                    <a:pt x="0" y="198"/>
                    <a:pt x="0" y="198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6"/>
                    <a:pt x="7" y="216"/>
                  </a:cubicBezTo>
                  <a:cubicBezTo>
                    <a:pt x="13" y="216"/>
                    <a:pt x="261" y="216"/>
                    <a:pt x="261" y="216"/>
                  </a:cubicBezTo>
                  <a:cubicBezTo>
                    <a:pt x="264" y="223"/>
                    <a:pt x="270" y="228"/>
                    <a:pt x="278" y="228"/>
                  </a:cubicBezTo>
                  <a:cubicBezTo>
                    <a:pt x="288" y="228"/>
                    <a:pt x="296" y="220"/>
                    <a:pt x="296" y="210"/>
                  </a:cubicBezTo>
                  <a:cubicBezTo>
                    <a:pt x="296" y="202"/>
                    <a:pt x="291" y="195"/>
                    <a:pt x="284" y="193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4" y="168"/>
                    <a:pt x="296" y="168"/>
                    <a:pt x="296" y="156"/>
                  </a:cubicBezTo>
                  <a:cubicBezTo>
                    <a:pt x="296" y="144"/>
                    <a:pt x="284" y="144"/>
                    <a:pt x="284" y="144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6" y="144"/>
                    <a:pt x="228" y="144"/>
                    <a:pt x="228" y="137"/>
                  </a:cubicBezTo>
                  <a:cubicBezTo>
                    <a:pt x="228" y="131"/>
                    <a:pt x="235" y="132"/>
                    <a:pt x="235" y="132"/>
                  </a:cubicBezTo>
                  <a:cubicBezTo>
                    <a:pt x="235" y="132"/>
                    <a:pt x="278" y="132"/>
                    <a:pt x="284" y="132"/>
                  </a:cubicBezTo>
                  <a:cubicBezTo>
                    <a:pt x="296" y="132"/>
                    <a:pt x="296" y="119"/>
                    <a:pt x="296" y="119"/>
                  </a:cubicBezTo>
                  <a:close/>
                  <a:moveTo>
                    <a:pt x="12" y="161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12" y="60"/>
                    <a:pt x="18" y="60"/>
                  </a:cubicBezTo>
                  <a:cubicBezTo>
                    <a:pt x="24" y="60"/>
                    <a:pt x="148" y="60"/>
                    <a:pt x="170" y="60"/>
                  </a:cubicBezTo>
                  <a:cubicBezTo>
                    <a:pt x="176" y="60"/>
                    <a:pt x="176" y="66"/>
                    <a:pt x="176" y="66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8"/>
                    <a:pt x="170" y="168"/>
                  </a:cubicBezTo>
                  <a:cubicBezTo>
                    <a:pt x="149" y="168"/>
                    <a:pt x="24" y="168"/>
                    <a:pt x="19" y="168"/>
                  </a:cubicBezTo>
                  <a:cubicBezTo>
                    <a:pt x="13" y="168"/>
                    <a:pt x="12" y="161"/>
                    <a:pt x="12" y="16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206546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78" name="直接箭头连接符 77"/>
            <p:cNvCxnSpPr/>
            <p:nvPr/>
          </p:nvCxnSpPr>
          <p:spPr>
            <a:xfrm flipH="1" flipV="1">
              <a:off x="1268758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3137493" y="2491404"/>
              <a:ext cx="567004" cy="392327"/>
              <a:chOff x="296354" y="4618221"/>
              <a:chExt cx="567004" cy="490017"/>
            </a:xfrm>
          </p:grpSpPr>
          <p:sp>
            <p:nvSpPr>
              <p:cNvPr id="88" name="棱台 87"/>
              <p:cNvSpPr/>
              <p:nvPr/>
            </p:nvSpPr>
            <p:spPr>
              <a:xfrm>
                <a:off x="296354" y="4660563"/>
                <a:ext cx="360483" cy="447675"/>
              </a:xfrm>
              <a:prstGeom prst="bevel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棱台 88"/>
              <p:cNvSpPr/>
              <p:nvPr/>
            </p:nvSpPr>
            <p:spPr>
              <a:xfrm>
                <a:off x="502875" y="4618221"/>
                <a:ext cx="360483" cy="447675"/>
              </a:xfrm>
              <a:prstGeom prst="bevel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887271" y="2937262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批处理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614713" y="4587278"/>
              <a:ext cx="18190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OS/360 (1964)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UNIX(1969)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92846" y="4310279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1956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411004" y="4539738"/>
              <a:ext cx="19446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iOS (2007)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Android (2008)</a:t>
              </a:r>
            </a:p>
          </p:txBody>
        </p:sp>
        <p:cxnSp>
          <p:nvCxnSpPr>
            <p:cNvPr id="86" name="直接箭头连接符 85"/>
            <p:cNvCxnSpPr/>
            <p:nvPr/>
          </p:nvCxnSpPr>
          <p:spPr>
            <a:xfrm flipH="1" flipV="1">
              <a:off x="8068484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5063998" y="4577901"/>
              <a:ext cx="19400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Windows (1985)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Linux (1991)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86655" y="4577901"/>
              <a:ext cx="1621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操作系统诞生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GM-NAA I/O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477" y="2461418"/>
              <a:ext cx="794152" cy="452298"/>
            </a:xfrm>
            <a:prstGeom prst="rect">
              <a:avLst/>
            </a:prstGeom>
          </p:spPr>
        </p:pic>
        <p:sp>
          <p:nvSpPr>
            <p:cNvPr id="98" name="文本框 97"/>
            <p:cNvSpPr txBox="1"/>
            <p:nvPr/>
          </p:nvSpPr>
          <p:spPr>
            <a:xfrm>
              <a:off x="724434" y="1739139"/>
              <a:ext cx="1134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替代人工塞取纸卡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961107" y="1739139"/>
              <a:ext cx="863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多任务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高性能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063998" y="1739139"/>
              <a:ext cx="148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键鼠交互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软件产业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7276889" y="1739139"/>
              <a:ext cx="15782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点触交互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生态入口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9460143" y="1956043"/>
              <a:ext cx="1946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赋能千行百业</a:t>
              </a:r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10419577" y="3875497"/>
            <a:ext cx="124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从受制于人到换道超车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77029" y="5113716"/>
            <a:ext cx="1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764658C-42AC-41DC-90F6-909966C717E8}"/>
              </a:ext>
            </a:extLst>
          </p:cNvPr>
          <p:cNvSpPr txBox="1"/>
          <p:nvPr/>
        </p:nvSpPr>
        <p:spPr>
          <a:xfrm>
            <a:off x="537321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本页内容来自陈海波在南开大学鸿蒙俱乐部成立仪式上的报告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1551722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66">
            <a:extLst>
              <a:ext uri="{FF2B5EF4-FFF2-40B4-BE49-F238E27FC236}">
                <a16:creationId xmlns:a16="http://schemas.microsoft.com/office/drawing/2014/main" id="{3CAC6EA4-3AAA-4A45-BD31-687370899A2B}"/>
              </a:ext>
            </a:extLst>
          </p:cNvPr>
          <p:cNvCxnSpPr>
            <a:cxnSpLocks/>
          </p:cNvCxnSpPr>
          <p:nvPr/>
        </p:nvCxnSpPr>
        <p:spPr>
          <a:xfrm>
            <a:off x="321066" y="72584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67">
            <a:extLst>
              <a:ext uri="{FF2B5EF4-FFF2-40B4-BE49-F238E27FC236}">
                <a16:creationId xmlns:a16="http://schemas.microsoft.com/office/drawing/2014/main" id="{809333C9-3879-42FE-9DE9-BAA8BFF57513}"/>
              </a:ext>
            </a:extLst>
          </p:cNvPr>
          <p:cNvCxnSpPr>
            <a:cxnSpLocks/>
          </p:cNvCxnSpPr>
          <p:nvPr/>
        </p:nvCxnSpPr>
        <p:spPr>
          <a:xfrm>
            <a:off x="2837266" y="93019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8">
            <a:extLst>
              <a:ext uri="{FF2B5EF4-FFF2-40B4-BE49-F238E27FC236}">
                <a16:creationId xmlns:a16="http://schemas.microsoft.com/office/drawing/2014/main" id="{8C46A4EA-D06A-46A8-946F-5D03B807CF77}"/>
              </a:ext>
            </a:extLst>
          </p:cNvPr>
          <p:cNvCxnSpPr>
            <a:cxnSpLocks/>
          </p:cNvCxnSpPr>
          <p:nvPr/>
        </p:nvCxnSpPr>
        <p:spPr>
          <a:xfrm>
            <a:off x="1843286" y="113452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69">
            <a:extLst>
              <a:ext uri="{FF2B5EF4-FFF2-40B4-BE49-F238E27FC236}">
                <a16:creationId xmlns:a16="http://schemas.microsoft.com/office/drawing/2014/main" id="{2E5F24F3-5269-4BF6-AA35-9A23EF7E593A}"/>
              </a:ext>
            </a:extLst>
          </p:cNvPr>
          <p:cNvCxnSpPr>
            <a:cxnSpLocks/>
          </p:cNvCxnSpPr>
          <p:nvPr/>
        </p:nvCxnSpPr>
        <p:spPr>
          <a:xfrm>
            <a:off x="9537000" y="817801"/>
            <a:ext cx="1609325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70">
            <a:extLst>
              <a:ext uri="{FF2B5EF4-FFF2-40B4-BE49-F238E27FC236}">
                <a16:creationId xmlns:a16="http://schemas.microsoft.com/office/drawing/2014/main" id="{63886CC4-83FE-47B5-8CA5-5BB439A20710}"/>
              </a:ext>
            </a:extLst>
          </p:cNvPr>
          <p:cNvCxnSpPr>
            <a:cxnSpLocks/>
          </p:cNvCxnSpPr>
          <p:nvPr/>
        </p:nvCxnSpPr>
        <p:spPr>
          <a:xfrm>
            <a:off x="9851624" y="1046844"/>
            <a:ext cx="501444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71">
            <a:extLst>
              <a:ext uri="{FF2B5EF4-FFF2-40B4-BE49-F238E27FC236}">
                <a16:creationId xmlns:a16="http://schemas.microsoft.com/office/drawing/2014/main" id="{955FA2A4-E5B7-4A42-819F-55C2810A91D6}"/>
              </a:ext>
            </a:extLst>
          </p:cNvPr>
          <p:cNvCxnSpPr>
            <a:cxnSpLocks/>
          </p:cNvCxnSpPr>
          <p:nvPr/>
        </p:nvCxnSpPr>
        <p:spPr>
          <a:xfrm>
            <a:off x="10307066" y="1275317"/>
            <a:ext cx="509936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3">
            <a:extLst>
              <a:ext uri="{FF2B5EF4-FFF2-40B4-BE49-F238E27FC236}">
                <a16:creationId xmlns:a16="http://schemas.microsoft.com/office/drawing/2014/main" id="{3AF04DC7-09AB-4911-86DF-588092DA9DB3}"/>
              </a:ext>
            </a:extLst>
          </p:cNvPr>
          <p:cNvCxnSpPr>
            <a:cxnSpLocks/>
          </p:cNvCxnSpPr>
          <p:nvPr/>
        </p:nvCxnSpPr>
        <p:spPr>
          <a:xfrm>
            <a:off x="7303372" y="96872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74">
            <a:extLst>
              <a:ext uri="{FF2B5EF4-FFF2-40B4-BE49-F238E27FC236}">
                <a16:creationId xmlns:a16="http://schemas.microsoft.com/office/drawing/2014/main" id="{12BB3603-2E0E-4C59-A3FB-E75BA41B7F5D}"/>
              </a:ext>
            </a:extLst>
          </p:cNvPr>
          <p:cNvCxnSpPr>
            <a:cxnSpLocks/>
          </p:cNvCxnSpPr>
          <p:nvPr/>
        </p:nvCxnSpPr>
        <p:spPr>
          <a:xfrm>
            <a:off x="9819573" y="117307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75">
            <a:extLst>
              <a:ext uri="{FF2B5EF4-FFF2-40B4-BE49-F238E27FC236}">
                <a16:creationId xmlns:a16="http://schemas.microsoft.com/office/drawing/2014/main" id="{309EAF2C-6A8F-4273-9CB3-7B1BE8B6852E}"/>
              </a:ext>
            </a:extLst>
          </p:cNvPr>
          <p:cNvCxnSpPr>
            <a:cxnSpLocks/>
          </p:cNvCxnSpPr>
          <p:nvPr/>
        </p:nvCxnSpPr>
        <p:spPr>
          <a:xfrm>
            <a:off x="8825593" y="137740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76">
            <a:extLst>
              <a:ext uri="{FF2B5EF4-FFF2-40B4-BE49-F238E27FC236}">
                <a16:creationId xmlns:a16="http://schemas.microsoft.com/office/drawing/2014/main" id="{8C89281E-99E7-4414-9951-7B466B4B487C}"/>
              </a:ext>
            </a:extLst>
          </p:cNvPr>
          <p:cNvSpPr txBox="1"/>
          <p:nvPr/>
        </p:nvSpPr>
        <p:spPr>
          <a:xfrm>
            <a:off x="480286" y="646507"/>
            <a:ext cx="10947261" cy="52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000A5"/>
                </a:solidFill>
                <a:latin typeface="Alimama ShuHeiTi Bold" charset="-122"/>
                <a:ea typeface="Alimama ShuHeiTi Bold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43</a:t>
            </a: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款发行版通过兼容性测评</a:t>
            </a:r>
          </a:p>
        </p:txBody>
      </p:sp>
      <p:sp>
        <p:nvSpPr>
          <p:cNvPr id="12" name="标题 3">
            <a:extLst>
              <a:ext uri="{FF2B5EF4-FFF2-40B4-BE49-F238E27FC236}">
                <a16:creationId xmlns:a16="http://schemas.microsoft.com/office/drawing/2014/main" id="{A9E21DF0-390D-4BE3-8392-25918FF5D693}"/>
              </a:ext>
            </a:extLst>
          </p:cNvPr>
          <p:cNvSpPr txBox="1"/>
          <p:nvPr/>
        </p:nvSpPr>
        <p:spPr>
          <a:xfrm>
            <a:off x="2208419" y="1166429"/>
            <a:ext cx="7581464" cy="523016"/>
          </a:xfrm>
          <a:prstGeom prst="rect">
            <a:avLst/>
          </a:prstGeom>
        </p:spPr>
        <p:txBody>
          <a:bodyPr vert="horz" lIns="49984" tIns="25992" rIns="49984" bIns="25992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</a:lstStyle>
          <a:p>
            <a:pPr marL="0" marR="0" lvl="0" indent="0" algn="ctr" defTabSz="9673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9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覆盖金融、教育、交通、政务、超高清等领域</a:t>
            </a:r>
          </a:p>
        </p:txBody>
      </p:sp>
      <p:sp>
        <p:nvSpPr>
          <p:cNvPr id="13" name="文本框 78">
            <a:extLst>
              <a:ext uri="{FF2B5EF4-FFF2-40B4-BE49-F238E27FC236}">
                <a16:creationId xmlns:a16="http://schemas.microsoft.com/office/drawing/2014/main" id="{E4E825FC-A419-49ED-BEDF-D685B5791AC0}"/>
              </a:ext>
            </a:extLst>
          </p:cNvPr>
          <p:cNvSpPr txBox="1"/>
          <p:nvPr/>
        </p:nvSpPr>
        <p:spPr>
          <a:xfrm>
            <a:off x="8954108" y="6462663"/>
            <a:ext cx="2882888" cy="18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077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数据截至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日，来源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OpenHarmony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官网 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79">
            <a:extLst>
              <a:ext uri="{FF2B5EF4-FFF2-40B4-BE49-F238E27FC236}">
                <a16:creationId xmlns:a16="http://schemas.microsoft.com/office/drawing/2014/main" id="{C92AF19C-8181-4EE1-9225-D294FEB75156}"/>
              </a:ext>
            </a:extLst>
          </p:cNvPr>
          <p:cNvSpPr/>
          <p:nvPr/>
        </p:nvSpPr>
        <p:spPr>
          <a:xfrm>
            <a:off x="5930374" y="6265108"/>
            <a:ext cx="409924" cy="1168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57597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9" b="0" i="0" u="none" strike="noStrike" kern="0" cap="none" spc="45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0" lang="zh-CN" altLang="en-US" sz="1999" b="0" i="0" u="none" strike="noStrike" kern="0" cap="none" spc="45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Picture 4" descr="https://certificate-platform.obs.cn-south-1.myhuaweicloud.com/5a454469-890a-4011-b0aa-3da308aac30c.png?AccessKeyId=QCLC8CIEB95MVKMGSELZ&amp;Expires=1673939852&amp;Signature=VhH%2FsqFDdKTk19I3RR5eD0Vl9TU%3D">
            <a:extLst>
              <a:ext uri="{FF2B5EF4-FFF2-40B4-BE49-F238E27FC236}">
                <a16:creationId xmlns:a16="http://schemas.microsoft.com/office/drawing/2014/main" id="{D2FB3B1D-C966-4100-B092-74BD5408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7017" y="2222149"/>
            <a:ext cx="1027284" cy="102728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6" name="矩形 81">
            <a:extLst>
              <a:ext uri="{FF2B5EF4-FFF2-40B4-BE49-F238E27FC236}">
                <a16:creationId xmlns:a16="http://schemas.microsoft.com/office/drawing/2014/main" id="{C4131E75-8C91-4EDE-93BF-A222162D54F8}"/>
              </a:ext>
            </a:extLst>
          </p:cNvPr>
          <p:cNvSpPr/>
          <p:nvPr/>
        </p:nvSpPr>
        <p:spPr>
          <a:xfrm>
            <a:off x="6288453" y="3281714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SwanLinkOS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v2.1.0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软件发行版</a:t>
            </a:r>
          </a:p>
        </p:txBody>
      </p:sp>
      <p:pic>
        <p:nvPicPr>
          <p:cNvPr id="17" name="Picture 12" descr="https://certificate-platform.obs.cn-south-1.myhuaweicloud.com/e131f9ef-3bd6-4b88-a50f-e7b586222223.jpg?AccessKeyId=QCLC8CIEB95MVKMGSELZ&amp;Expires=1673940098&amp;Signature=nYL%2BW%2FRoFez7PcW3bZb5%2BxyxUfk%3D">
            <a:extLst>
              <a:ext uri="{FF2B5EF4-FFF2-40B4-BE49-F238E27FC236}">
                <a16:creationId xmlns:a16="http://schemas.microsoft.com/office/drawing/2014/main" id="{0433FD1B-33B2-4BDC-9AE7-5ABB00F3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851" y="4264683"/>
            <a:ext cx="1018517" cy="1018517"/>
          </a:xfrm>
          <a:prstGeom prst="roundRect">
            <a:avLst>
              <a:gd name="adj" fmla="val 5155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8" name="矩形 83">
            <a:extLst>
              <a:ext uri="{FF2B5EF4-FFF2-40B4-BE49-F238E27FC236}">
                <a16:creationId xmlns:a16="http://schemas.microsoft.com/office/drawing/2014/main" id="{CC9EF76F-9369-4B8F-804E-908FB9AC02D2}"/>
              </a:ext>
            </a:extLst>
          </p:cNvPr>
          <p:cNvSpPr/>
          <p:nvPr/>
        </p:nvSpPr>
        <p:spPr>
          <a:xfrm>
            <a:off x="921644" y="5355036"/>
            <a:ext cx="121093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证通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Picture 14" descr="https://certificate-platform.obs.cn-south-1.myhuaweicloud.com/0fc91a15-39b9-4430-905b-1acc2ad4aca6.png?AccessKeyId=QCLC8CIEB95MVKMGSELZ&amp;Expires=1673940098&amp;Signature=7JLSCplTo5u5aPfKE0NNrz2WpDs%3D">
            <a:extLst>
              <a:ext uri="{FF2B5EF4-FFF2-40B4-BE49-F238E27FC236}">
                <a16:creationId xmlns:a16="http://schemas.microsoft.com/office/drawing/2014/main" id="{2A85933C-1D5A-41C1-A84E-226C5B41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2914" y="2215221"/>
            <a:ext cx="1028391" cy="102839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0" name="矩形 85">
            <a:extLst>
              <a:ext uri="{FF2B5EF4-FFF2-40B4-BE49-F238E27FC236}">
                <a16:creationId xmlns:a16="http://schemas.microsoft.com/office/drawing/2014/main" id="{C7700A44-371B-42BE-A18A-0A575930E069}"/>
              </a:ext>
            </a:extLst>
          </p:cNvPr>
          <p:cNvSpPr/>
          <p:nvPr/>
        </p:nvSpPr>
        <p:spPr>
          <a:xfrm>
            <a:off x="874904" y="327533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FlyHongOS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Lite V1.0.0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pic>
        <p:nvPicPr>
          <p:cNvPr id="21" name="Picture 18" descr="https://certificate-platform.obs.cn-south-1.myhuaweicloud.com/1975f9f3-1073-4b82-a5ff-dba69806a1a9.png?AccessKeyId=QCLC8CIEB95MVKMGSELZ&amp;Expires=1673940271&amp;Signature=WX9gZl5XRhi0nwtRUupLMGkTmZM%3D">
            <a:extLst>
              <a:ext uri="{FF2B5EF4-FFF2-40B4-BE49-F238E27FC236}">
                <a16:creationId xmlns:a16="http://schemas.microsoft.com/office/drawing/2014/main" id="{2A8A2837-828F-44AD-A6B1-26727AFB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2873" y="4259825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2" name="矩形 87">
            <a:extLst>
              <a:ext uri="{FF2B5EF4-FFF2-40B4-BE49-F238E27FC236}">
                <a16:creationId xmlns:a16="http://schemas.microsoft.com/office/drawing/2014/main" id="{F701FD26-AADC-4022-B02F-99E4F95173C5}"/>
              </a:ext>
            </a:extLst>
          </p:cNvPr>
          <p:cNvSpPr/>
          <p:nvPr/>
        </p:nvSpPr>
        <p:spPr>
          <a:xfrm>
            <a:off x="3594782" y="5355036"/>
            <a:ext cx="1304410" cy="55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深开鸿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KaiHongOS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Things V1.0.0.0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教育软件发行版</a:t>
            </a:r>
          </a:p>
        </p:txBody>
      </p:sp>
      <p:pic>
        <p:nvPicPr>
          <p:cNvPr id="23" name="Picture 20" descr="https://certificate-platform.obs.cn-south-1.myhuaweicloud.com/1975f9f3-1073-4b82-a5ff-dba69806a1a9.png?AccessKeyId=QCLC8CIEB95MVKMGSELZ&amp;Expires=1673940271&amp;Signature=WX9gZl5XRhi0nwtRUupLMGkTmZM%3D">
            <a:extLst>
              <a:ext uri="{FF2B5EF4-FFF2-40B4-BE49-F238E27FC236}">
                <a16:creationId xmlns:a16="http://schemas.microsoft.com/office/drawing/2014/main" id="{2AFE42B2-0742-4820-966F-64B9FC91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9386" y="2215300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4" name="矩形 89">
            <a:extLst>
              <a:ext uri="{FF2B5EF4-FFF2-40B4-BE49-F238E27FC236}">
                <a16:creationId xmlns:a16="http://schemas.microsoft.com/office/drawing/2014/main" id="{B44F780B-9970-4BD1-990E-0C0D6A11BA81}"/>
              </a:ext>
            </a:extLst>
          </p:cNvPr>
          <p:cNvSpPr/>
          <p:nvPr/>
        </p:nvSpPr>
        <p:spPr>
          <a:xfrm>
            <a:off x="2101297" y="3275339"/>
            <a:ext cx="1304410" cy="545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深开鸿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KaihongOS Things v1.0.0.0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金融软件发行版</a:t>
            </a:r>
          </a:p>
        </p:txBody>
      </p:sp>
      <p:pic>
        <p:nvPicPr>
          <p:cNvPr id="25" name="Picture 22" descr="https://certificate-platform.obs.cn-south-1.myhuaweicloud.com/f744d38e-3f89-46d6-85cf-296ed20b10e6.jpg?AccessKeyId=QCLC8CIEB95MVKMGSELZ&amp;Expires=1673940380&amp;Signature=8sbFKbKiQDTav%2FnUWQlyyuKJ0rA%3D">
            <a:extLst>
              <a:ext uri="{FF2B5EF4-FFF2-40B4-BE49-F238E27FC236}">
                <a16:creationId xmlns:a16="http://schemas.microsoft.com/office/drawing/2014/main" id="{5839FB46-7684-4B57-9FE4-F2EFD52D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386" y="4259825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6" name="矩形 91">
            <a:extLst>
              <a:ext uri="{FF2B5EF4-FFF2-40B4-BE49-F238E27FC236}">
                <a16:creationId xmlns:a16="http://schemas.microsoft.com/office/drawing/2014/main" id="{31EFBD90-50B3-49A4-A9C0-CC7C3431477A}"/>
              </a:ext>
            </a:extLst>
          </p:cNvPr>
          <p:cNvSpPr/>
          <p:nvPr/>
        </p:nvSpPr>
        <p:spPr>
          <a:xfrm>
            <a:off x="2101297" y="5355036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HiHopeOS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7" name="Picture 24" descr="https://certificate-platform.obs.cn-south-1.myhuaweicloud.com/8f808d46-500e-4335-b452-c2b6c5af2736.jpg?AccessKeyId=QCLC8CIEB95MVKMGSELZ&amp;Expires=1673940380&amp;Signature=SNoik0ESAPQbSVUXTQW4VZ4valM%3D">
            <a:extLst>
              <a:ext uri="{FF2B5EF4-FFF2-40B4-BE49-F238E27FC236}">
                <a16:creationId xmlns:a16="http://schemas.microsoft.com/office/drawing/2014/main" id="{55983F35-DA94-437B-B251-98B03FFA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11857" y="2215221"/>
            <a:ext cx="1018517" cy="1018517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8" name="矩形 93">
            <a:extLst>
              <a:ext uri="{FF2B5EF4-FFF2-40B4-BE49-F238E27FC236}">
                <a16:creationId xmlns:a16="http://schemas.microsoft.com/office/drawing/2014/main" id="{70606634-2E14-4398-8FCC-DCE357B033A5}"/>
              </a:ext>
            </a:extLst>
          </p:cNvPr>
          <p:cNvSpPr/>
          <p:nvPr/>
        </p:nvSpPr>
        <p:spPr>
          <a:xfrm>
            <a:off x="4911857" y="3305574"/>
            <a:ext cx="1018517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HiHopeOS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9" name="Picture 26" descr="https://certificate-platform.obs.cn-south-1.myhuaweicloud.com/726a23f0-e11b-4ed0-85af-e63998634b76.jpg?AccessKeyId=QCLC8CIEB95MVKMGSELZ&amp;Expires=1673940512&amp;Signature=HiLAIe5HM4s2dVh7qQh%2BpDO2bh0%3D">
            <a:extLst>
              <a:ext uri="{FF2B5EF4-FFF2-40B4-BE49-F238E27FC236}">
                <a16:creationId xmlns:a16="http://schemas.microsoft.com/office/drawing/2014/main" id="{F8F6BDD3-60A2-4339-92B4-CAC8A59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945" y="2216372"/>
            <a:ext cx="1026086" cy="1026086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0" name="矩形 95">
            <a:extLst>
              <a:ext uri="{FF2B5EF4-FFF2-40B4-BE49-F238E27FC236}">
                <a16:creationId xmlns:a16="http://schemas.microsoft.com/office/drawing/2014/main" id="{74832D8F-6C2B-4F74-A2B3-04B4D788C1AF}"/>
              </a:ext>
            </a:extLst>
          </p:cNvPr>
          <p:cNvSpPr/>
          <p:nvPr/>
        </p:nvSpPr>
        <p:spPr>
          <a:xfrm>
            <a:off x="3594782" y="327533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开鸿智谷教育在鸿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1" name="Picture 28" descr="https://certificate-platform.obs.cn-south-1.myhuaweicloud.com/256562c8-a709-46d6-8d25-01b17cdbf2cf.jpg?AccessKeyId=QCLC8CIEB95MVKMGSELZ&amp;Expires=1673940512&amp;Signature=ZhI%2BSCXhfOSZGTQb2d1ew79viz0%3D">
            <a:extLst>
              <a:ext uri="{FF2B5EF4-FFF2-40B4-BE49-F238E27FC236}">
                <a16:creationId xmlns:a16="http://schemas.microsoft.com/office/drawing/2014/main" id="{204A9082-3B57-468A-9F29-29A6BF38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40031" y="4256653"/>
            <a:ext cx="1018618" cy="1018618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2" name="矩形 97">
            <a:extLst>
              <a:ext uri="{FF2B5EF4-FFF2-40B4-BE49-F238E27FC236}">
                <a16:creationId xmlns:a16="http://schemas.microsoft.com/office/drawing/2014/main" id="{9A660860-E149-4A77-8BD0-483107B8672B}"/>
              </a:ext>
            </a:extLst>
          </p:cNvPr>
          <p:cNvSpPr/>
          <p:nvPr/>
        </p:nvSpPr>
        <p:spPr>
          <a:xfrm>
            <a:off x="6297135" y="5347058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开鸿智谷公路在鸿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矩形 98">
            <a:extLst>
              <a:ext uri="{FF2B5EF4-FFF2-40B4-BE49-F238E27FC236}">
                <a16:creationId xmlns:a16="http://schemas.microsoft.com/office/drawing/2014/main" id="{5DE2A6AF-80B8-417F-B404-459455D7D292}"/>
              </a:ext>
            </a:extLst>
          </p:cNvPr>
          <p:cNvSpPr/>
          <p:nvPr/>
        </p:nvSpPr>
        <p:spPr>
          <a:xfrm>
            <a:off x="4768909" y="3795486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江苏润和软件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4" name="矩形 99">
            <a:extLst>
              <a:ext uri="{FF2B5EF4-FFF2-40B4-BE49-F238E27FC236}">
                <a16:creationId xmlns:a16="http://schemas.microsoft.com/office/drawing/2014/main" id="{1BAE94C7-9BBE-4A61-A1DD-091A98D740F0}"/>
              </a:ext>
            </a:extLst>
          </p:cNvPr>
          <p:cNvSpPr/>
          <p:nvPr/>
        </p:nvSpPr>
        <p:spPr>
          <a:xfrm>
            <a:off x="2101297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江苏润和软件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5" name="矩形 100">
            <a:extLst>
              <a:ext uri="{FF2B5EF4-FFF2-40B4-BE49-F238E27FC236}">
                <a16:creationId xmlns:a16="http://schemas.microsoft.com/office/drawing/2014/main" id="{D2B546CA-5C9F-4CD9-B26D-F883EE4ADEF0}"/>
              </a:ext>
            </a:extLst>
          </p:cNvPr>
          <p:cNvSpPr/>
          <p:nvPr/>
        </p:nvSpPr>
        <p:spPr>
          <a:xfrm>
            <a:off x="874904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福州汇思博信息技术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有限公司</a:t>
            </a:r>
          </a:p>
        </p:txBody>
      </p:sp>
      <p:sp>
        <p:nvSpPr>
          <p:cNvPr id="36" name="矩形 101">
            <a:extLst>
              <a:ext uri="{FF2B5EF4-FFF2-40B4-BE49-F238E27FC236}">
                <a16:creationId xmlns:a16="http://schemas.microsoft.com/office/drawing/2014/main" id="{E7E379AD-FF44-4E52-B48E-1765D405B92F}"/>
              </a:ext>
            </a:extLst>
          </p:cNvPr>
          <p:cNvSpPr/>
          <p:nvPr/>
        </p:nvSpPr>
        <p:spPr>
          <a:xfrm>
            <a:off x="874904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深圳市证通电子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7" name="矩形 102">
            <a:extLst>
              <a:ext uri="{FF2B5EF4-FFF2-40B4-BE49-F238E27FC236}">
                <a16:creationId xmlns:a16="http://schemas.microsoft.com/office/drawing/2014/main" id="{962F0AF3-903D-47E2-B8EE-86B94EF806A8}"/>
              </a:ext>
            </a:extLst>
          </p:cNvPr>
          <p:cNvSpPr/>
          <p:nvPr/>
        </p:nvSpPr>
        <p:spPr>
          <a:xfrm>
            <a:off x="3594782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深圳开鸿数字产业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38" name="矩形 103">
            <a:extLst>
              <a:ext uri="{FF2B5EF4-FFF2-40B4-BE49-F238E27FC236}">
                <a16:creationId xmlns:a16="http://schemas.microsoft.com/office/drawing/2014/main" id="{A12A2A6E-4A08-4769-81AF-6597201DAF93}"/>
              </a:ext>
            </a:extLst>
          </p:cNvPr>
          <p:cNvSpPr/>
          <p:nvPr/>
        </p:nvSpPr>
        <p:spPr>
          <a:xfrm>
            <a:off x="2101297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深圳开鸿数字产业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39" name="矩形 104">
            <a:extLst>
              <a:ext uri="{FF2B5EF4-FFF2-40B4-BE49-F238E27FC236}">
                <a16:creationId xmlns:a16="http://schemas.microsoft.com/office/drawing/2014/main" id="{4E05B68D-0E19-4A4C-BBD6-6D8666F962D9}"/>
              </a:ext>
            </a:extLst>
          </p:cNvPr>
          <p:cNvSpPr/>
          <p:nvPr/>
        </p:nvSpPr>
        <p:spPr>
          <a:xfrm>
            <a:off x="6288453" y="3780819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鸿湖万联（江苏）科技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0" name="矩形 158">
            <a:extLst>
              <a:ext uri="{FF2B5EF4-FFF2-40B4-BE49-F238E27FC236}">
                <a16:creationId xmlns:a16="http://schemas.microsoft.com/office/drawing/2014/main" id="{CE71DE31-4C43-4DAC-B145-19D850670C43}"/>
              </a:ext>
            </a:extLst>
          </p:cNvPr>
          <p:cNvSpPr/>
          <p:nvPr/>
        </p:nvSpPr>
        <p:spPr>
          <a:xfrm>
            <a:off x="6297135" y="5836971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湖南开鸿智谷数字产业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1" name="矩形 160">
            <a:extLst>
              <a:ext uri="{FF2B5EF4-FFF2-40B4-BE49-F238E27FC236}">
                <a16:creationId xmlns:a16="http://schemas.microsoft.com/office/drawing/2014/main" id="{F98CD0B0-2641-4215-8D76-889A850B61BA}"/>
              </a:ext>
            </a:extLst>
          </p:cNvPr>
          <p:cNvSpPr/>
          <p:nvPr/>
        </p:nvSpPr>
        <p:spPr>
          <a:xfrm>
            <a:off x="3594782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湖南开鸿智谷数字产业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2" name="圆角矩形 79">
            <a:extLst>
              <a:ext uri="{FF2B5EF4-FFF2-40B4-BE49-F238E27FC236}">
                <a16:creationId xmlns:a16="http://schemas.microsoft.com/office/drawing/2014/main" id="{D4BD45DE-1753-43BB-A1D6-0D51B6B07D6B}"/>
              </a:ext>
            </a:extLst>
          </p:cNvPr>
          <p:cNvSpPr/>
          <p:nvPr/>
        </p:nvSpPr>
        <p:spPr>
          <a:xfrm>
            <a:off x="9049496" y="1713545"/>
            <a:ext cx="2239073" cy="354764"/>
          </a:xfrm>
          <a:prstGeom prst="roundRect">
            <a:avLst>
              <a:gd name="adj" fmla="val 3790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圆角矩形 80">
            <a:extLst>
              <a:ext uri="{FF2B5EF4-FFF2-40B4-BE49-F238E27FC236}">
                <a16:creationId xmlns:a16="http://schemas.microsoft.com/office/drawing/2014/main" id="{CD23F42A-D6CB-4237-AC1D-68DDC186E3D9}"/>
              </a:ext>
            </a:extLst>
          </p:cNvPr>
          <p:cNvSpPr/>
          <p:nvPr/>
        </p:nvSpPr>
        <p:spPr>
          <a:xfrm>
            <a:off x="6417204" y="1713545"/>
            <a:ext cx="2189666" cy="354764"/>
          </a:xfrm>
          <a:prstGeom prst="roundRect">
            <a:avLst>
              <a:gd name="adj" fmla="val 10228"/>
            </a:avLst>
          </a:prstGeom>
          <a:solidFill>
            <a:srgbClr val="00A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圆角矩形 81">
            <a:extLst>
              <a:ext uri="{FF2B5EF4-FFF2-40B4-BE49-F238E27FC236}">
                <a16:creationId xmlns:a16="http://schemas.microsoft.com/office/drawing/2014/main" id="{0EE0AF13-D414-448C-9532-089B8792F6BC}"/>
              </a:ext>
            </a:extLst>
          </p:cNvPr>
          <p:cNvSpPr/>
          <p:nvPr/>
        </p:nvSpPr>
        <p:spPr>
          <a:xfrm>
            <a:off x="3730371" y="1713545"/>
            <a:ext cx="2243646" cy="354764"/>
          </a:xfrm>
          <a:prstGeom prst="roundRect">
            <a:avLst>
              <a:gd name="adj" fmla="val 7546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174">
            <a:extLst>
              <a:ext uri="{FF2B5EF4-FFF2-40B4-BE49-F238E27FC236}">
                <a16:creationId xmlns:a16="http://schemas.microsoft.com/office/drawing/2014/main" id="{1630EE02-75E8-4685-8935-868BB5E118A8}"/>
              </a:ext>
            </a:extLst>
          </p:cNvPr>
          <p:cNvSpPr/>
          <p:nvPr/>
        </p:nvSpPr>
        <p:spPr>
          <a:xfrm>
            <a:off x="6416643" y="1713545"/>
            <a:ext cx="2186553" cy="354765"/>
          </a:xfrm>
          <a:prstGeom prst="rect">
            <a:avLst/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交通、政务</a:t>
            </a:r>
          </a:p>
        </p:txBody>
      </p:sp>
      <p:sp>
        <p:nvSpPr>
          <p:cNvPr id="46" name="矩形 175">
            <a:extLst>
              <a:ext uri="{FF2B5EF4-FFF2-40B4-BE49-F238E27FC236}">
                <a16:creationId xmlns:a16="http://schemas.microsoft.com/office/drawing/2014/main" id="{5E080C10-EF5F-4635-95A6-92CFC91FE1C8}"/>
              </a:ext>
            </a:extLst>
          </p:cNvPr>
          <p:cNvSpPr/>
          <p:nvPr/>
        </p:nvSpPr>
        <p:spPr>
          <a:xfrm>
            <a:off x="9054961" y="1713545"/>
            <a:ext cx="2233608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超高清、公共安全</a:t>
            </a:r>
          </a:p>
        </p:txBody>
      </p:sp>
      <p:sp>
        <p:nvSpPr>
          <p:cNvPr id="47" name="矩形 176">
            <a:extLst>
              <a:ext uri="{FF2B5EF4-FFF2-40B4-BE49-F238E27FC236}">
                <a16:creationId xmlns:a16="http://schemas.microsoft.com/office/drawing/2014/main" id="{A5863765-6B7B-4077-958C-C58520C3F3EF}"/>
              </a:ext>
            </a:extLst>
          </p:cNvPr>
          <p:cNvSpPr/>
          <p:nvPr/>
        </p:nvSpPr>
        <p:spPr>
          <a:xfrm>
            <a:off x="3909778" y="1713545"/>
            <a:ext cx="1884829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</a:t>
            </a:r>
          </a:p>
        </p:txBody>
      </p:sp>
      <p:sp>
        <p:nvSpPr>
          <p:cNvPr id="48" name="圆角矩形 98">
            <a:extLst>
              <a:ext uri="{FF2B5EF4-FFF2-40B4-BE49-F238E27FC236}">
                <a16:creationId xmlns:a16="http://schemas.microsoft.com/office/drawing/2014/main" id="{AD65B99F-E065-470B-970C-995D22AB3A87}"/>
              </a:ext>
            </a:extLst>
          </p:cNvPr>
          <p:cNvSpPr/>
          <p:nvPr/>
        </p:nvSpPr>
        <p:spPr>
          <a:xfrm>
            <a:off x="1019375" y="1713545"/>
            <a:ext cx="2263190" cy="354764"/>
          </a:xfrm>
          <a:prstGeom prst="roundRect">
            <a:avLst>
              <a:gd name="adj" fmla="val 5936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178">
            <a:extLst>
              <a:ext uri="{FF2B5EF4-FFF2-40B4-BE49-F238E27FC236}">
                <a16:creationId xmlns:a16="http://schemas.microsoft.com/office/drawing/2014/main" id="{708929BC-E400-4F46-B742-585090397A32}"/>
              </a:ext>
            </a:extLst>
          </p:cNvPr>
          <p:cNvSpPr/>
          <p:nvPr/>
        </p:nvSpPr>
        <p:spPr>
          <a:xfrm>
            <a:off x="1498765" y="1713545"/>
            <a:ext cx="1304410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pic>
        <p:nvPicPr>
          <p:cNvPr id="50" name="Picture 16" descr="https://certificate-platform.obs.cn-south-1.myhuaweicloud.com/b8e8e839-6e84-4e7a-a754-0a560196c926.jpg?AccessKeyId=QCLC8CIEB95MVKMGSELZ&amp;Expires=1673940195&amp;Signature=2h4le%2FpfOL8cRhAgofjOsZdoAdw%3D">
            <a:extLst>
              <a:ext uri="{FF2B5EF4-FFF2-40B4-BE49-F238E27FC236}">
                <a16:creationId xmlns:a16="http://schemas.microsoft.com/office/drawing/2014/main" id="{2B41F01F-DCA4-48A2-9F35-0B9D9F8C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64846" y="2225054"/>
            <a:ext cx="1018924" cy="101892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1" name="矩形 180">
            <a:extLst>
              <a:ext uri="{FF2B5EF4-FFF2-40B4-BE49-F238E27FC236}">
                <a16:creationId xmlns:a16="http://schemas.microsoft.com/office/drawing/2014/main" id="{D1AD2108-22A4-45A1-81B4-68CDF669CF29}"/>
              </a:ext>
            </a:extLst>
          </p:cNvPr>
          <p:cNvSpPr/>
          <p:nvPr/>
        </p:nvSpPr>
        <p:spPr>
          <a:xfrm>
            <a:off x="10122103" y="3280441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HoloCeneOS V1.0 </a:t>
            </a: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超高清软件发行版</a:t>
            </a:r>
          </a:p>
        </p:txBody>
      </p:sp>
      <p:sp>
        <p:nvSpPr>
          <p:cNvPr id="52" name="矩形 181">
            <a:extLst>
              <a:ext uri="{FF2B5EF4-FFF2-40B4-BE49-F238E27FC236}">
                <a16:creationId xmlns:a16="http://schemas.microsoft.com/office/drawing/2014/main" id="{F8606866-7D89-4167-A3A4-D576BC068CFE}"/>
              </a:ext>
            </a:extLst>
          </p:cNvPr>
          <p:cNvSpPr/>
          <p:nvPr/>
        </p:nvSpPr>
        <p:spPr>
          <a:xfrm>
            <a:off x="10112177" y="379149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广东九联科技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pic>
        <p:nvPicPr>
          <p:cNvPr id="53" name="Picture 2" descr="https://certificate-platform.obs.cn-south-1.myhuaweicloud.com/0a113bd8-d9a5-42ee-84e2-259c42adb556.jpg?AccessKeyId=QCLC8CIEB95MVKMGSELZ&amp;Expires=1696928542&amp;Signature=IHRdo%2Byvsl34c7CeyhsgDE5eFlY%3D">
            <a:extLst>
              <a:ext uri="{FF2B5EF4-FFF2-40B4-BE49-F238E27FC236}">
                <a16:creationId xmlns:a16="http://schemas.microsoft.com/office/drawing/2014/main" id="{5FFC76DE-5049-41BA-BC9F-4B5D6931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89274" y="4262154"/>
            <a:ext cx="1028796" cy="1028796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4" name="矩形 183">
            <a:extLst>
              <a:ext uri="{FF2B5EF4-FFF2-40B4-BE49-F238E27FC236}">
                <a16:creationId xmlns:a16="http://schemas.microsoft.com/office/drawing/2014/main" id="{05BF42E1-5B1B-4D5E-B295-76A4652E664F}"/>
              </a:ext>
            </a:extLst>
          </p:cNvPr>
          <p:cNvSpPr/>
          <p:nvPr/>
        </p:nvSpPr>
        <p:spPr>
          <a:xfrm>
            <a:off x="4987592" y="5849313"/>
            <a:ext cx="836044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福州比特元科技有限公司</a:t>
            </a:r>
          </a:p>
        </p:txBody>
      </p:sp>
      <p:sp>
        <p:nvSpPr>
          <p:cNvPr id="55" name="矩形 184">
            <a:extLst>
              <a:ext uri="{FF2B5EF4-FFF2-40B4-BE49-F238E27FC236}">
                <a16:creationId xmlns:a16="http://schemas.microsoft.com/office/drawing/2014/main" id="{B93742CC-2E79-4DB1-BA80-BE44FD86B258}"/>
              </a:ext>
            </a:extLst>
          </p:cNvPr>
          <p:cNvSpPr/>
          <p:nvPr/>
        </p:nvSpPr>
        <p:spPr>
          <a:xfrm>
            <a:off x="4867916" y="5422961"/>
            <a:ext cx="1055029" cy="36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BitMetaOS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智慧教育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6" name="Picture 2" descr="https://certificate-platform.obs.cn-south-1.myhuaweicloud.com/0bad2faa-b376-45cf-8b73-066018eae3e7.jpg?AccessKeyId=QCLC8CIEB95MVKMGSELZ&amp;Expires=1696929084&amp;Signature=BhktKPf8VxWAe2DqW5gEWqrbUyQ%3D">
            <a:extLst>
              <a:ext uri="{FF2B5EF4-FFF2-40B4-BE49-F238E27FC236}">
                <a16:creationId xmlns:a16="http://schemas.microsoft.com/office/drawing/2014/main" id="{180F9141-429D-474D-AD28-72506D91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75913" y="2222150"/>
            <a:ext cx="1027284" cy="1034213"/>
          </a:xfrm>
          <a:prstGeom prst="rect">
            <a:avLst/>
          </a:prstGeom>
          <a:noFill/>
        </p:spPr>
      </p:pic>
      <p:sp>
        <p:nvSpPr>
          <p:cNvPr id="57" name="矩形 186">
            <a:extLst>
              <a:ext uri="{FF2B5EF4-FFF2-40B4-BE49-F238E27FC236}">
                <a16:creationId xmlns:a16="http://schemas.microsoft.com/office/drawing/2014/main" id="{42D89501-C6E6-4161-AD23-FC83F183AD37}"/>
              </a:ext>
            </a:extLst>
          </p:cNvPr>
          <p:cNvSpPr/>
          <p:nvPr/>
        </p:nvSpPr>
        <p:spPr>
          <a:xfrm>
            <a:off x="7445404" y="3285427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云交科路鸿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矩形 187">
            <a:extLst>
              <a:ext uri="{FF2B5EF4-FFF2-40B4-BE49-F238E27FC236}">
                <a16:creationId xmlns:a16="http://schemas.microsoft.com/office/drawing/2014/main" id="{5DA87BD3-9601-4A06-B9EB-37919B045865}"/>
              </a:ext>
            </a:extLst>
          </p:cNvPr>
          <p:cNvSpPr/>
          <p:nvPr/>
        </p:nvSpPr>
        <p:spPr>
          <a:xfrm>
            <a:off x="7445404" y="3784531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云南省交通科学研究院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有限公司</a:t>
            </a:r>
          </a:p>
        </p:txBody>
      </p:sp>
      <p:pic>
        <p:nvPicPr>
          <p:cNvPr id="59" name="Picture 2" descr="https://certificate-platform.obs.cn-south-1.myhuaweicloud.com/3d0c2b55-bbb2-4142-a2d3-55f5b9f59ccf.jpg?AccessKeyId=QCLC8CIEB95MVKMGSELZ&amp;Expires=1673939852&amp;Signature=1%2Fyhp6cjfnzsA5bqvZT0lqPpBtI%3D">
            <a:extLst>
              <a:ext uri="{FF2B5EF4-FFF2-40B4-BE49-F238E27FC236}">
                <a16:creationId xmlns:a16="http://schemas.microsoft.com/office/drawing/2014/main" id="{1AE9497A-CF55-4BB3-898E-0C64C5B8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54961" y="2222149"/>
            <a:ext cx="1014874" cy="101487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60" name="矩形 189">
            <a:extLst>
              <a:ext uri="{FF2B5EF4-FFF2-40B4-BE49-F238E27FC236}">
                <a16:creationId xmlns:a16="http://schemas.microsoft.com/office/drawing/2014/main" id="{FD070459-46CB-4D24-8FBB-5E486CA55555}"/>
              </a:ext>
            </a:extLst>
          </p:cNvPr>
          <p:cNvSpPr/>
          <p:nvPr/>
        </p:nvSpPr>
        <p:spPr>
          <a:xfrm>
            <a:off x="8910192" y="3275510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SwanLinkOS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v2.0.0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软件发行版</a:t>
            </a:r>
          </a:p>
        </p:txBody>
      </p:sp>
      <p:sp>
        <p:nvSpPr>
          <p:cNvPr id="61" name="矩形 190">
            <a:extLst>
              <a:ext uri="{FF2B5EF4-FFF2-40B4-BE49-F238E27FC236}">
                <a16:creationId xmlns:a16="http://schemas.microsoft.com/office/drawing/2014/main" id="{3C6F892D-57E1-4DEF-B2C8-3E6DD7BB7A56}"/>
              </a:ext>
            </a:extLst>
          </p:cNvPr>
          <p:cNvSpPr/>
          <p:nvPr/>
        </p:nvSpPr>
        <p:spPr>
          <a:xfrm>
            <a:off x="8910192" y="3790585"/>
            <a:ext cx="1304410" cy="38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鸿湖万联（江苏）科技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pic>
        <p:nvPicPr>
          <p:cNvPr id="62" name="Picture 2" descr="https://certificate-platform.obs.cn-south-1.myhuaweicloud.com/cf469e90-cd85-4028-a375-dc77edcc722e.png?AccessKeyId=QCLC8CIEB95MVKMGSELZ&amp;Expires=1684892414&amp;Signature=E%2F8aYlXYahIrhSLOwmEdoqraYao%3D">
            <a:extLst>
              <a:ext uri="{FF2B5EF4-FFF2-40B4-BE49-F238E27FC236}">
                <a16:creationId xmlns:a16="http://schemas.microsoft.com/office/drawing/2014/main" id="{A88179C9-0074-4073-AE54-B682226C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090483" y="4259542"/>
            <a:ext cx="1027283" cy="1018004"/>
          </a:xfrm>
          <a:prstGeom prst="rect">
            <a:avLst/>
          </a:prstGeom>
          <a:noFill/>
        </p:spPr>
      </p:pic>
      <p:sp>
        <p:nvSpPr>
          <p:cNvPr id="63" name="矩形 192">
            <a:extLst>
              <a:ext uri="{FF2B5EF4-FFF2-40B4-BE49-F238E27FC236}">
                <a16:creationId xmlns:a16="http://schemas.microsoft.com/office/drawing/2014/main" id="{58D81944-2BB8-4BAF-A4B8-3EB5BC91660F}"/>
              </a:ext>
            </a:extLst>
          </p:cNvPr>
          <p:cNvSpPr/>
          <p:nvPr/>
        </p:nvSpPr>
        <p:spPr>
          <a:xfrm>
            <a:off x="8991047" y="5355925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ZH-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metaOS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公共安全发行版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矩形 193">
            <a:extLst>
              <a:ext uri="{FF2B5EF4-FFF2-40B4-BE49-F238E27FC236}">
                <a16:creationId xmlns:a16="http://schemas.microsoft.com/office/drawing/2014/main" id="{5F237ACE-EFC2-45A8-A218-EC5402BD8DF4}"/>
              </a:ext>
            </a:extLst>
          </p:cNvPr>
          <p:cNvSpPr/>
          <p:nvPr/>
        </p:nvSpPr>
        <p:spPr>
          <a:xfrm>
            <a:off x="9070828" y="5845836"/>
            <a:ext cx="1144851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深圳鸿元智通科技有限公司</a:t>
            </a:r>
          </a:p>
        </p:txBody>
      </p:sp>
      <p:pic>
        <p:nvPicPr>
          <p:cNvPr id="65" name="Picture 4" descr="https://certificate-platform.obs.cn-south-1.myhuaweicloud.com/08e0668c-f31d-4d5e-ab66-ee1245edd618.jpg?AccessKeyId=QCLC8CIEB95MVKMGSELZ&amp;Expires=1696930608&amp;Signature=qL9IvsgXhG4E%2F%2F3tQopLRr4%2BxAI%3D">
            <a:extLst>
              <a:ext uri="{FF2B5EF4-FFF2-40B4-BE49-F238E27FC236}">
                <a16:creationId xmlns:a16="http://schemas.microsoft.com/office/drawing/2014/main" id="{8446EB2F-561A-4BC2-BCF0-3793403D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266875" y="4259542"/>
            <a:ext cx="1021695" cy="1018004"/>
          </a:xfrm>
          <a:prstGeom prst="rect">
            <a:avLst/>
          </a:prstGeom>
          <a:noFill/>
        </p:spPr>
      </p:pic>
      <p:sp>
        <p:nvSpPr>
          <p:cNvPr id="66" name="矩形 195">
            <a:extLst>
              <a:ext uri="{FF2B5EF4-FFF2-40B4-BE49-F238E27FC236}">
                <a16:creationId xmlns:a16="http://schemas.microsoft.com/office/drawing/2014/main" id="{8AD1B287-F7FA-404E-8C64-E219AB2ADE2B}"/>
              </a:ext>
            </a:extLst>
          </p:cNvPr>
          <p:cNvSpPr/>
          <p:nvPr/>
        </p:nvSpPr>
        <p:spPr>
          <a:xfrm>
            <a:off x="10139778" y="535034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TD 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公共安全发行版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矩形 196">
            <a:extLst>
              <a:ext uri="{FF2B5EF4-FFF2-40B4-BE49-F238E27FC236}">
                <a16:creationId xmlns:a16="http://schemas.microsoft.com/office/drawing/2014/main" id="{B3403CAA-7848-4C09-8EF8-0B93CBAAF117}"/>
              </a:ext>
            </a:extLst>
          </p:cNvPr>
          <p:cNvSpPr/>
          <p:nvPr/>
        </p:nvSpPr>
        <p:spPr>
          <a:xfrm>
            <a:off x="10219558" y="5840261"/>
            <a:ext cx="1144851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成都鼎桥通信技术有限公司</a:t>
            </a:r>
          </a:p>
        </p:txBody>
      </p:sp>
      <p:pic>
        <p:nvPicPr>
          <p:cNvPr id="68" name="Picture 2" descr="https://certificate-platform.obs.cn-south-1.myhuaweicloud.com/08f22898-a6d3-4dee-86d4-1b9a38fe15d2.jpg?AccessKeyId=QCLC8CIEB95MVKMGSELZ&amp;Expires=1697005118&amp;Signature=jWaZ4iSktJZjanoR90XVhmkMD20%3D">
            <a:extLst>
              <a:ext uri="{FF2B5EF4-FFF2-40B4-BE49-F238E27FC236}">
                <a16:creationId xmlns:a16="http://schemas.microsoft.com/office/drawing/2014/main" id="{B4DD2D23-379C-4AEA-A131-3175C8A3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74254" y="4265195"/>
            <a:ext cx="1018004" cy="101800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69" name="矩形 198">
            <a:extLst>
              <a:ext uri="{FF2B5EF4-FFF2-40B4-BE49-F238E27FC236}">
                <a16:creationId xmlns:a16="http://schemas.microsoft.com/office/drawing/2014/main" id="{99538BAD-812D-48C7-8BCE-87F51614C69B}"/>
              </a:ext>
            </a:extLst>
          </p:cNvPr>
          <p:cNvSpPr/>
          <p:nvPr/>
        </p:nvSpPr>
        <p:spPr>
          <a:xfrm>
            <a:off x="7454675" y="5363160"/>
            <a:ext cx="1304410" cy="38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万里红移动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标准版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矩形 199">
            <a:extLst>
              <a:ext uri="{FF2B5EF4-FFF2-40B4-BE49-F238E27FC236}">
                <a16:creationId xmlns:a16="http://schemas.microsoft.com/office/drawing/2014/main" id="{E91290EA-F8E3-4041-B966-3CC5221F0F70}"/>
              </a:ext>
            </a:extLst>
          </p:cNvPr>
          <p:cNvSpPr/>
          <p:nvPr/>
        </p:nvSpPr>
        <p:spPr>
          <a:xfrm>
            <a:off x="7454675" y="5828801"/>
            <a:ext cx="1304410" cy="234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北京万里红科技有限公司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A807F3-A22C-4865-8378-760B12FB2BA9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1540227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0">
            <a:extLst>
              <a:ext uri="{FF2B5EF4-FFF2-40B4-BE49-F238E27FC236}">
                <a16:creationId xmlns:a16="http://schemas.microsoft.com/office/drawing/2014/main" id="{52A1FE75-1D78-4CAA-988A-1BA4259D3219}"/>
              </a:ext>
            </a:extLst>
          </p:cNvPr>
          <p:cNvCxnSpPr>
            <a:cxnSpLocks/>
          </p:cNvCxnSpPr>
          <p:nvPr/>
        </p:nvCxnSpPr>
        <p:spPr>
          <a:xfrm>
            <a:off x="321066" y="72584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32">
            <a:extLst>
              <a:ext uri="{FF2B5EF4-FFF2-40B4-BE49-F238E27FC236}">
                <a16:creationId xmlns:a16="http://schemas.microsoft.com/office/drawing/2014/main" id="{5DD82B76-BAC2-46C9-BD9F-BE8431DCA4FB}"/>
              </a:ext>
            </a:extLst>
          </p:cNvPr>
          <p:cNvCxnSpPr>
            <a:cxnSpLocks/>
          </p:cNvCxnSpPr>
          <p:nvPr/>
        </p:nvCxnSpPr>
        <p:spPr>
          <a:xfrm>
            <a:off x="1644295" y="93019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3">
            <a:extLst>
              <a:ext uri="{FF2B5EF4-FFF2-40B4-BE49-F238E27FC236}">
                <a16:creationId xmlns:a16="http://schemas.microsoft.com/office/drawing/2014/main" id="{5E6BC980-4C4B-4724-B852-F6CA8DCD92E7}"/>
              </a:ext>
            </a:extLst>
          </p:cNvPr>
          <p:cNvCxnSpPr>
            <a:cxnSpLocks/>
          </p:cNvCxnSpPr>
          <p:nvPr/>
        </p:nvCxnSpPr>
        <p:spPr>
          <a:xfrm>
            <a:off x="1843286" y="113452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35">
            <a:extLst>
              <a:ext uri="{FF2B5EF4-FFF2-40B4-BE49-F238E27FC236}">
                <a16:creationId xmlns:a16="http://schemas.microsoft.com/office/drawing/2014/main" id="{3A8B78DF-117E-4FBF-AD60-492C0B7DCB34}"/>
              </a:ext>
            </a:extLst>
          </p:cNvPr>
          <p:cNvCxnSpPr>
            <a:cxnSpLocks/>
          </p:cNvCxnSpPr>
          <p:nvPr/>
        </p:nvCxnSpPr>
        <p:spPr>
          <a:xfrm>
            <a:off x="9537000" y="817801"/>
            <a:ext cx="1609325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6">
            <a:extLst>
              <a:ext uri="{FF2B5EF4-FFF2-40B4-BE49-F238E27FC236}">
                <a16:creationId xmlns:a16="http://schemas.microsoft.com/office/drawing/2014/main" id="{B44A17D1-FF51-4F2A-949C-CF4EB293066F}"/>
              </a:ext>
            </a:extLst>
          </p:cNvPr>
          <p:cNvCxnSpPr>
            <a:cxnSpLocks/>
          </p:cNvCxnSpPr>
          <p:nvPr/>
        </p:nvCxnSpPr>
        <p:spPr>
          <a:xfrm>
            <a:off x="9851624" y="1046844"/>
            <a:ext cx="501444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BEF6A881-DA04-46B6-B64F-79A31DF3B622}"/>
              </a:ext>
            </a:extLst>
          </p:cNvPr>
          <p:cNvCxnSpPr>
            <a:cxnSpLocks/>
          </p:cNvCxnSpPr>
          <p:nvPr/>
        </p:nvCxnSpPr>
        <p:spPr>
          <a:xfrm>
            <a:off x="10307066" y="1275317"/>
            <a:ext cx="509936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8">
            <a:extLst>
              <a:ext uri="{FF2B5EF4-FFF2-40B4-BE49-F238E27FC236}">
                <a16:creationId xmlns:a16="http://schemas.microsoft.com/office/drawing/2014/main" id="{BC9D9763-07E3-4CFB-B991-FBF5612CC9A8}"/>
              </a:ext>
            </a:extLst>
          </p:cNvPr>
          <p:cNvCxnSpPr>
            <a:cxnSpLocks/>
          </p:cNvCxnSpPr>
          <p:nvPr/>
        </p:nvCxnSpPr>
        <p:spPr>
          <a:xfrm>
            <a:off x="9273901" y="942920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9">
            <a:extLst>
              <a:ext uri="{FF2B5EF4-FFF2-40B4-BE49-F238E27FC236}">
                <a16:creationId xmlns:a16="http://schemas.microsoft.com/office/drawing/2014/main" id="{AD781EBA-943B-4AF8-B080-E2FF046E8322}"/>
              </a:ext>
            </a:extLst>
          </p:cNvPr>
          <p:cNvCxnSpPr>
            <a:cxnSpLocks/>
          </p:cNvCxnSpPr>
          <p:nvPr/>
        </p:nvCxnSpPr>
        <p:spPr>
          <a:xfrm>
            <a:off x="9819573" y="117307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40">
            <a:extLst>
              <a:ext uri="{FF2B5EF4-FFF2-40B4-BE49-F238E27FC236}">
                <a16:creationId xmlns:a16="http://schemas.microsoft.com/office/drawing/2014/main" id="{02B13945-DACD-4A91-9A7A-1D618BF61B55}"/>
              </a:ext>
            </a:extLst>
          </p:cNvPr>
          <p:cNvCxnSpPr>
            <a:cxnSpLocks/>
          </p:cNvCxnSpPr>
          <p:nvPr/>
        </p:nvCxnSpPr>
        <p:spPr>
          <a:xfrm>
            <a:off x="8825593" y="137740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1">
            <a:extLst>
              <a:ext uri="{FF2B5EF4-FFF2-40B4-BE49-F238E27FC236}">
                <a16:creationId xmlns:a16="http://schemas.microsoft.com/office/drawing/2014/main" id="{2CC4A2BA-1117-4C25-A4D4-150E6D120ACE}"/>
              </a:ext>
            </a:extLst>
          </p:cNvPr>
          <p:cNvSpPr txBox="1"/>
          <p:nvPr/>
        </p:nvSpPr>
        <p:spPr>
          <a:xfrm>
            <a:off x="2078962" y="616947"/>
            <a:ext cx="8034077" cy="596020"/>
          </a:xfrm>
          <a:prstGeom prst="rect">
            <a:avLst/>
          </a:prstGeom>
        </p:spPr>
        <p:txBody>
          <a:bodyPr vert="horz" lIns="32245" tIns="16123" rIns="32245" bIns="16123" rtlCol="0" anchor="ctr">
            <a:noAutofit/>
          </a:bodyPr>
          <a:lstStyle>
            <a:defPPr>
              <a:defRPr lang="en-US"/>
            </a:defPPr>
            <a:lvl1pPr algn="ctr" defTabSz="960240">
              <a:lnSpc>
                <a:spcPct val="110000"/>
              </a:lnSpc>
              <a:spcBef>
                <a:spcPct val="0"/>
              </a:spcBef>
              <a:buNone/>
              <a:defRPr kumimoji="1"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defRPr>
            </a:lvl1pPr>
          </a:lstStyle>
          <a:p>
            <a:pPr marL="0" marR="0" lvl="0" indent="0" algn="ctr" defTabSz="96024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3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OpenHarmony </a:t>
            </a:r>
            <a:r>
              <a:rPr kumimoji="1" lang="zh-CN" altLang="en-US" sz="3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上天入地 落地千行百业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9FE90C5-58B7-43D2-B053-E76D63AA9829}"/>
              </a:ext>
            </a:extLst>
          </p:cNvPr>
          <p:cNvSpPr/>
          <p:nvPr/>
        </p:nvSpPr>
        <p:spPr>
          <a:xfrm>
            <a:off x="9466360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航天</a:t>
            </a:r>
          </a:p>
        </p:txBody>
      </p:sp>
      <p:sp>
        <p:nvSpPr>
          <p:cNvPr id="13" name="圆角矩形 9">
            <a:extLst>
              <a:ext uri="{FF2B5EF4-FFF2-40B4-BE49-F238E27FC236}">
                <a16:creationId xmlns:a16="http://schemas.microsoft.com/office/drawing/2014/main" id="{74A02DA0-1C74-4FC8-ABA1-A5F7DD9C4FA8}"/>
              </a:ext>
            </a:extLst>
          </p:cNvPr>
          <p:cNvSpPr/>
          <p:nvPr/>
        </p:nvSpPr>
        <p:spPr>
          <a:xfrm>
            <a:off x="9448192" y="2045012"/>
            <a:ext cx="1388775" cy="318205"/>
          </a:xfrm>
          <a:prstGeom prst="roundRect">
            <a:avLst>
              <a:gd name="adj" fmla="val 2870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850B513A-636A-4853-9183-96F1C32F3248}"/>
              </a:ext>
            </a:extLst>
          </p:cNvPr>
          <p:cNvSpPr/>
          <p:nvPr/>
        </p:nvSpPr>
        <p:spPr>
          <a:xfrm>
            <a:off x="3586361" y="2045012"/>
            <a:ext cx="1388775" cy="318205"/>
          </a:xfrm>
          <a:prstGeom prst="roundRect">
            <a:avLst>
              <a:gd name="adj" fmla="val 0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政务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35D134AE-D7AE-42FA-A10A-B1C082C5ABE1}"/>
              </a:ext>
            </a:extLst>
          </p:cNvPr>
          <p:cNvSpPr/>
          <p:nvPr/>
        </p:nvSpPr>
        <p:spPr>
          <a:xfrm>
            <a:off x="5768918" y="4134531"/>
            <a:ext cx="29745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sp>
        <p:nvSpPr>
          <p:cNvPr id="16" name="无线…">
            <a:extLst>
              <a:ext uri="{FF2B5EF4-FFF2-40B4-BE49-F238E27FC236}">
                <a16:creationId xmlns:a16="http://schemas.microsoft.com/office/drawing/2014/main" id="{DDBCAC2F-465E-4859-AD7D-72B008C81A5C}"/>
              </a:ext>
            </a:extLst>
          </p:cNvPr>
          <p:cNvSpPr txBox="1"/>
          <p:nvPr/>
        </p:nvSpPr>
        <p:spPr>
          <a:xfrm>
            <a:off x="6029982" y="5689853"/>
            <a:ext cx="1110000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5035" tIns="15035" rIns="15035" bIns="15035" numCol="1" anchor="ctr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农业银行</a:t>
            </a: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智能</a:t>
            </a:r>
            <a:r>
              <a:rPr kumimoji="0" lang="en-US" altLang="zh-CN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POS</a:t>
            </a: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终端</a:t>
            </a:r>
            <a:endParaRPr kumimoji="0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7" name="可燃气体探测器">
            <a:extLst>
              <a:ext uri="{FF2B5EF4-FFF2-40B4-BE49-F238E27FC236}">
                <a16:creationId xmlns:a16="http://schemas.microsoft.com/office/drawing/2014/main" id="{2ADF477E-EABA-4A69-B502-DB597E068445}"/>
              </a:ext>
            </a:extLst>
          </p:cNvPr>
          <p:cNvSpPr txBox="1"/>
          <p:nvPr/>
        </p:nvSpPr>
        <p:spPr>
          <a:xfrm>
            <a:off x="8940531" y="5689853"/>
            <a:ext cx="2505716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none" lIns="15035" tIns="15035" rIns="15035" bIns="15035" numCol="1" anchor="ctr">
            <a:spAutoFit/>
          </a:bodyPr>
          <a:lstStyle>
            <a:lvl1pPr algn="ctr">
              <a:defRPr sz="2400" spc="12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大连</a:t>
            </a:r>
            <a:r>
              <a:rPr kumimoji="0" lang="en-US" altLang="zh-CN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1</a:t>
            </a: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号</a:t>
            </a:r>
            <a:r>
              <a:rPr kumimoji="0" lang="en-US" altLang="zh-CN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—</a:t>
            </a: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连理卫星搭乘天舟六号</a:t>
            </a:r>
            <a:endParaRPr kumimoji="0" lang="en-US" altLang="zh-CN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+mn-lt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成功发射</a:t>
            </a:r>
          </a:p>
        </p:txBody>
      </p:sp>
      <p:sp>
        <p:nvSpPr>
          <p:cNvPr id="18" name="圆角矩形 11">
            <a:extLst>
              <a:ext uri="{FF2B5EF4-FFF2-40B4-BE49-F238E27FC236}">
                <a16:creationId xmlns:a16="http://schemas.microsoft.com/office/drawing/2014/main" id="{ED9E27A3-32F9-4EE2-B162-F44DF36437F2}"/>
              </a:ext>
            </a:extLst>
          </p:cNvPr>
          <p:cNvSpPr/>
          <p:nvPr/>
        </p:nvSpPr>
        <p:spPr>
          <a:xfrm>
            <a:off x="3586361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医疗</a:t>
            </a:r>
          </a:p>
        </p:txBody>
      </p:sp>
      <p:pic>
        <p:nvPicPr>
          <p:cNvPr id="19" name="Picture 2" descr="C:\Users\l84252904\AppData\Roaming\eSpace_Desktop\UserData\l84252904\imagefiles\D47D82E3-4DDE-49DF-B457-8D7EB1698631.png">
            <a:extLst>
              <a:ext uri="{FF2B5EF4-FFF2-40B4-BE49-F238E27FC236}">
                <a16:creationId xmlns:a16="http://schemas.microsoft.com/office/drawing/2014/main" id="{6720710C-B69E-40AF-B063-6D8BD4F34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9814" r="23090"/>
          <a:stretch>
            <a:fillRect/>
          </a:stretch>
        </p:blipFill>
        <p:spPr bwMode="auto">
          <a:xfrm>
            <a:off x="4108884" y="4454163"/>
            <a:ext cx="496650" cy="1181342"/>
          </a:xfrm>
          <a:prstGeom prst="rect">
            <a:avLst/>
          </a:prstGeom>
          <a:noFill/>
        </p:spPr>
      </p:pic>
      <p:sp>
        <p:nvSpPr>
          <p:cNvPr id="20" name="ZigBee网关">
            <a:extLst>
              <a:ext uri="{FF2B5EF4-FFF2-40B4-BE49-F238E27FC236}">
                <a16:creationId xmlns:a16="http://schemas.microsoft.com/office/drawing/2014/main" id="{87AF221B-9F9E-45F3-A22A-9BA2A58711CD}"/>
              </a:ext>
            </a:extLst>
          </p:cNvPr>
          <p:cNvSpPr txBox="1"/>
          <p:nvPr/>
        </p:nvSpPr>
        <p:spPr>
          <a:xfrm>
            <a:off x="3131748" y="5689853"/>
            <a:ext cx="2448031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none" lIns="15035" tIns="15035" rIns="15035" bIns="15035" numCol="1" anchor="ctr">
            <a:spAutoFit/>
          </a:bodyPr>
          <a:lstStyle>
            <a:lvl1pPr algn="ctr">
              <a:defRPr sz="2400" spc="12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杭州临安五院 南京南医大四附院</a:t>
            </a:r>
            <a:endParaRPr kumimoji="0" lang="en-US" altLang="zh-CN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Huawei San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智能医疗柜 </a:t>
            </a:r>
            <a:endParaRPr kumimoji="0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+mn-lt"/>
            </a:endParaRPr>
          </a:p>
        </p:txBody>
      </p:sp>
      <p:pic>
        <p:nvPicPr>
          <p:cNvPr id="21" name="图片 51">
            <a:extLst>
              <a:ext uri="{FF2B5EF4-FFF2-40B4-BE49-F238E27FC236}">
                <a16:creationId xmlns:a16="http://schemas.microsoft.com/office/drawing/2014/main" id="{C6A74D17-A178-4EC7-8947-EF6220C0D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"/>
          <a:stretch>
            <a:fillRect/>
          </a:stretch>
        </p:blipFill>
        <p:spPr>
          <a:xfrm>
            <a:off x="9528477" y="4722396"/>
            <a:ext cx="1303741" cy="644878"/>
          </a:xfrm>
          <a:prstGeom prst="rect">
            <a:avLst/>
          </a:prstGeom>
        </p:spPr>
      </p:pic>
      <p:pic>
        <p:nvPicPr>
          <p:cNvPr id="22" name="Picture 2" descr="C:\Users\z00427438\AppData\Roaming\eSpace_Desktop\UserData\z00427438\imagefiles\8B57E288-1E7F-4043-BFCA-2DF7749B0446.png">
            <a:extLst>
              <a:ext uri="{FF2B5EF4-FFF2-40B4-BE49-F238E27FC236}">
                <a16:creationId xmlns:a16="http://schemas.microsoft.com/office/drawing/2014/main" id="{57220EEC-7D95-4D06-AAAD-6A6A156F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4739" y="4318925"/>
            <a:ext cx="1194202" cy="1451818"/>
          </a:xfrm>
          <a:prstGeom prst="rect">
            <a:avLst/>
          </a:prstGeom>
          <a:noFill/>
        </p:spPr>
      </p:pic>
      <p:sp>
        <p:nvSpPr>
          <p:cNvPr id="23" name="矩形 53">
            <a:extLst>
              <a:ext uri="{FF2B5EF4-FFF2-40B4-BE49-F238E27FC236}">
                <a16:creationId xmlns:a16="http://schemas.microsoft.com/office/drawing/2014/main" id="{602CDE41-9F99-4D82-BA82-7E1097C1597F}"/>
              </a:ext>
            </a:extLst>
          </p:cNvPr>
          <p:cNvSpPr/>
          <p:nvPr/>
        </p:nvSpPr>
        <p:spPr>
          <a:xfrm>
            <a:off x="1020620" y="5718107"/>
            <a:ext cx="1812609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国家电网 江苏电力公司 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电力自助缴费终端</a:t>
            </a:r>
          </a:p>
        </p:txBody>
      </p:sp>
      <p:pic>
        <p:nvPicPr>
          <p:cNvPr id="24" name="Picture 4" descr="C:\Users\z00427438\AppData\Roaming\eSpace_Desktop\UserData\z00427438\imagefiles\4F22AF79-FE8A-4799-844B-219E50D06D7E.png">
            <a:extLst>
              <a:ext uri="{FF2B5EF4-FFF2-40B4-BE49-F238E27FC236}">
                <a16:creationId xmlns:a16="http://schemas.microsoft.com/office/drawing/2014/main" id="{35B37C1C-8FAF-4A81-AC29-18385F4B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8939" y="2258999"/>
            <a:ext cx="922354" cy="1311153"/>
          </a:xfrm>
          <a:prstGeom prst="rect">
            <a:avLst/>
          </a:prstGeom>
          <a:noFill/>
        </p:spPr>
      </p:pic>
      <p:sp>
        <p:nvSpPr>
          <p:cNvPr id="25" name="矩形 55">
            <a:extLst>
              <a:ext uri="{FF2B5EF4-FFF2-40B4-BE49-F238E27FC236}">
                <a16:creationId xmlns:a16="http://schemas.microsoft.com/office/drawing/2014/main" id="{1872BFC2-2648-40F9-896B-BC33C9370AC1}"/>
              </a:ext>
            </a:extLst>
          </p:cNvPr>
          <p:cNvSpPr/>
          <p:nvPr/>
        </p:nvSpPr>
        <p:spPr>
          <a:xfrm>
            <a:off x="7644037" y="5718107"/>
            <a:ext cx="1107563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新疆银行 </a:t>
            </a:r>
            <a:endParaRPr kumimoji="0" lang="en-US" altLang="zh-CN" sz="1199" b="0" i="0" u="none" strike="noStrike" kern="0" cap="none" spc="1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助农金融终端</a:t>
            </a: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id="{BBFB956D-5884-4747-A748-C1BF26A55B3F}"/>
              </a:ext>
            </a:extLst>
          </p:cNvPr>
          <p:cNvSpPr/>
          <p:nvPr/>
        </p:nvSpPr>
        <p:spPr>
          <a:xfrm>
            <a:off x="1311123" y="2045012"/>
            <a:ext cx="13887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工业</a:t>
            </a:r>
          </a:p>
        </p:txBody>
      </p:sp>
      <p:pic>
        <p:nvPicPr>
          <p:cNvPr id="27" name="Picture 6" descr="C:\Users\z00427438\AppData\Roaming\eSpace_Desktop\UserData\z00427438\imagefiles\7E7ADF23-1689-4AAA-91D9-F37C865016B5.png">
            <a:extLst>
              <a:ext uri="{FF2B5EF4-FFF2-40B4-BE49-F238E27FC236}">
                <a16:creationId xmlns:a16="http://schemas.microsoft.com/office/drawing/2014/main" id="{2E95D187-39DF-42B9-8B31-D4EC5D5E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99" y="2344440"/>
            <a:ext cx="1775370" cy="1140272"/>
          </a:xfrm>
          <a:prstGeom prst="rect">
            <a:avLst/>
          </a:prstGeom>
          <a:noFill/>
        </p:spPr>
      </p:pic>
      <p:sp>
        <p:nvSpPr>
          <p:cNvPr id="28" name="矩形 58">
            <a:extLst>
              <a:ext uri="{FF2B5EF4-FFF2-40B4-BE49-F238E27FC236}">
                <a16:creationId xmlns:a16="http://schemas.microsoft.com/office/drawing/2014/main" id="{ECF1D5F2-7982-4AE0-9A07-13402555F4C6}"/>
              </a:ext>
            </a:extLst>
          </p:cNvPr>
          <p:cNvSpPr/>
          <p:nvPr/>
        </p:nvSpPr>
        <p:spPr>
          <a:xfrm>
            <a:off x="1492296" y="3360434"/>
            <a:ext cx="953734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科比特 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工业无人机</a:t>
            </a:r>
          </a:p>
        </p:txBody>
      </p:sp>
      <p:sp>
        <p:nvSpPr>
          <p:cNvPr id="29" name="矩形 59">
            <a:extLst>
              <a:ext uri="{FF2B5EF4-FFF2-40B4-BE49-F238E27FC236}">
                <a16:creationId xmlns:a16="http://schemas.microsoft.com/office/drawing/2014/main" id="{C9FD12BC-73A8-4D45-9E8E-2C4533D78510}"/>
              </a:ext>
            </a:extLst>
          </p:cNvPr>
          <p:cNvSpPr/>
          <p:nvPr/>
        </p:nvSpPr>
        <p:spPr>
          <a:xfrm>
            <a:off x="3287846" y="3360434"/>
            <a:ext cx="1820621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福建福州 闽江北岸</a:t>
            </a:r>
            <a:r>
              <a:rPr kumimoji="0" lang="en-US" altLang="zh-CN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CBD </a:t>
            </a: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智慧多功能杆</a:t>
            </a:r>
          </a:p>
        </p:txBody>
      </p:sp>
      <p:pic>
        <p:nvPicPr>
          <p:cNvPr id="30" name="Picture 8" descr="C:\Users\z00427438\AppData\Roaming\eSpace_Desktop\UserData\z00427438\imagefiles\6CCF04A3-81D2-4341-9831-CCA6D217A83B.png">
            <a:extLst>
              <a:ext uri="{FF2B5EF4-FFF2-40B4-BE49-F238E27FC236}">
                <a16:creationId xmlns:a16="http://schemas.microsoft.com/office/drawing/2014/main" id="{8BD11949-8888-4F00-81CE-5E0E8757C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13354" y="2353365"/>
            <a:ext cx="957792" cy="1122421"/>
          </a:xfrm>
          <a:prstGeom prst="rect">
            <a:avLst/>
          </a:prstGeom>
          <a:noFill/>
        </p:spPr>
      </p:pic>
      <p:pic>
        <p:nvPicPr>
          <p:cNvPr id="31" name="Picture 10" descr="C:\Users\z00427438\AppData\Roaming\eSpace_Desktop\UserData\z00427438\imagefiles\9A2062D9-17CE-49D8-92C3-30FF90622E6C.png">
            <a:extLst>
              <a:ext uri="{FF2B5EF4-FFF2-40B4-BE49-F238E27FC236}">
                <a16:creationId xmlns:a16="http://schemas.microsoft.com/office/drawing/2014/main" id="{13980C02-85AC-4F0F-8600-81AFDB53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43126" y="2347197"/>
            <a:ext cx="957772" cy="1134758"/>
          </a:xfrm>
          <a:prstGeom prst="rect">
            <a:avLst/>
          </a:prstGeom>
          <a:noFill/>
        </p:spPr>
      </p:pic>
      <p:pic>
        <p:nvPicPr>
          <p:cNvPr id="32" name="Picture 12" descr="C:\Users\z00427438\AppData\Roaming\eSpace_Desktop\UserData\z00427438\imagefiles\8A92EF61-09D6-4780-9697-4F1673DA1CDD.png">
            <a:extLst>
              <a:ext uri="{FF2B5EF4-FFF2-40B4-BE49-F238E27FC236}">
                <a16:creationId xmlns:a16="http://schemas.microsoft.com/office/drawing/2014/main" id="{E8226536-683C-4595-A292-94951D0E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48191" y="2387990"/>
            <a:ext cx="1434132" cy="1053171"/>
          </a:xfrm>
          <a:prstGeom prst="rect">
            <a:avLst/>
          </a:prstGeom>
          <a:noFill/>
        </p:spPr>
      </p:pic>
      <p:pic>
        <p:nvPicPr>
          <p:cNvPr id="33" name="Picture 14" descr="C:\Users\z00427438\AppData\Roaming\eSpace_Desktop\UserData\z00427438\imagefiles\228A86D9-5612-4ADF-A307-F6C2DC1C6E85.png">
            <a:extLst>
              <a:ext uri="{FF2B5EF4-FFF2-40B4-BE49-F238E27FC236}">
                <a16:creationId xmlns:a16="http://schemas.microsoft.com/office/drawing/2014/main" id="{2587AD78-790D-4A8E-9B4B-FF359042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15124" y="4256414"/>
            <a:ext cx="983262" cy="1576840"/>
          </a:xfrm>
          <a:prstGeom prst="rect">
            <a:avLst/>
          </a:prstGeom>
          <a:noFill/>
        </p:spPr>
      </p:pic>
      <p:pic>
        <p:nvPicPr>
          <p:cNvPr id="34" name="Picture 16" descr="C:\Users\z00427438\AppData\Roaming\eSpace_Desktop\UserData\z00427438\imagefiles\F4130E72-84B5-4CC0-806D-2C98E2F51E3A.png">
            <a:extLst>
              <a:ext uri="{FF2B5EF4-FFF2-40B4-BE49-F238E27FC236}">
                <a16:creationId xmlns:a16="http://schemas.microsoft.com/office/drawing/2014/main" id="{FF89C5D4-9D0A-403F-A29B-D23E56BF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59162" y="4358648"/>
            <a:ext cx="1066139" cy="1372372"/>
          </a:xfrm>
          <a:prstGeom prst="rect">
            <a:avLst/>
          </a:prstGeom>
          <a:noFill/>
        </p:spPr>
      </p:pic>
      <p:sp>
        <p:nvSpPr>
          <p:cNvPr id="35" name="矩形 65">
            <a:extLst>
              <a:ext uri="{FF2B5EF4-FFF2-40B4-BE49-F238E27FC236}">
                <a16:creationId xmlns:a16="http://schemas.microsoft.com/office/drawing/2014/main" id="{8B56C170-01F5-452F-A241-28F3475A3604}"/>
              </a:ext>
            </a:extLst>
          </p:cNvPr>
          <p:cNvSpPr/>
          <p:nvPr/>
        </p:nvSpPr>
        <p:spPr>
          <a:xfrm>
            <a:off x="5346795" y="3360434"/>
            <a:ext cx="2030532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广东深圳信息职业技术学院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乐聚机器人</a:t>
            </a:r>
          </a:p>
        </p:txBody>
      </p:sp>
      <p:sp>
        <p:nvSpPr>
          <p:cNvPr id="36" name="矩形 66">
            <a:extLst>
              <a:ext uri="{FF2B5EF4-FFF2-40B4-BE49-F238E27FC236}">
                <a16:creationId xmlns:a16="http://schemas.microsoft.com/office/drawing/2014/main" id="{32F33B8F-C372-44C7-8F84-3474B9EEEB0F}"/>
              </a:ext>
            </a:extLst>
          </p:cNvPr>
          <p:cNvSpPr/>
          <p:nvPr/>
        </p:nvSpPr>
        <p:spPr>
          <a:xfrm>
            <a:off x="7247414" y="3360434"/>
            <a:ext cx="1767742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湖南长沙 雅礼麓谷中学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智能学生终端</a:t>
            </a:r>
          </a:p>
        </p:txBody>
      </p:sp>
      <p:sp>
        <p:nvSpPr>
          <p:cNvPr id="37" name="矩形 67">
            <a:extLst>
              <a:ext uri="{FF2B5EF4-FFF2-40B4-BE49-F238E27FC236}">
                <a16:creationId xmlns:a16="http://schemas.microsoft.com/office/drawing/2014/main" id="{1F2B0814-1F1E-4C5B-83F3-6FD19F744214}"/>
              </a:ext>
            </a:extLst>
          </p:cNvPr>
          <p:cNvSpPr/>
          <p:nvPr/>
        </p:nvSpPr>
        <p:spPr>
          <a:xfrm>
            <a:off x="9363389" y="3360434"/>
            <a:ext cx="1613915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山东高速 杭山东隧道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交通控制器</a:t>
            </a:r>
          </a:p>
        </p:txBody>
      </p:sp>
      <p:sp>
        <p:nvSpPr>
          <p:cNvPr id="38" name="圆角矩形 11">
            <a:extLst>
              <a:ext uri="{FF2B5EF4-FFF2-40B4-BE49-F238E27FC236}">
                <a16:creationId xmlns:a16="http://schemas.microsoft.com/office/drawing/2014/main" id="{79EDAE4E-DD78-4ED5-A03B-1D8AE3A208C4}"/>
              </a:ext>
            </a:extLst>
          </p:cNvPr>
          <p:cNvSpPr/>
          <p:nvPr/>
        </p:nvSpPr>
        <p:spPr>
          <a:xfrm>
            <a:off x="1311123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能源</a:t>
            </a:r>
          </a:p>
        </p:txBody>
      </p:sp>
      <p:sp>
        <p:nvSpPr>
          <p:cNvPr id="39" name="圆角矩形 6">
            <a:extLst>
              <a:ext uri="{FF2B5EF4-FFF2-40B4-BE49-F238E27FC236}">
                <a16:creationId xmlns:a16="http://schemas.microsoft.com/office/drawing/2014/main" id="{420E600A-EE86-4E40-83D6-A54EE779AF9A}"/>
              </a:ext>
            </a:extLst>
          </p:cNvPr>
          <p:cNvSpPr/>
          <p:nvPr/>
        </p:nvSpPr>
        <p:spPr>
          <a:xfrm>
            <a:off x="5768918" y="2036513"/>
            <a:ext cx="29745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</a:t>
            </a:r>
          </a:p>
        </p:txBody>
      </p:sp>
      <p:sp>
        <p:nvSpPr>
          <p:cNvPr id="40" name="矩形 70">
            <a:extLst>
              <a:ext uri="{FF2B5EF4-FFF2-40B4-BE49-F238E27FC236}">
                <a16:creationId xmlns:a16="http://schemas.microsoft.com/office/drawing/2014/main" id="{4679C919-8640-4C96-B3B8-9BF26540C228}"/>
              </a:ext>
            </a:extLst>
          </p:cNvPr>
          <p:cNvSpPr/>
          <p:nvPr/>
        </p:nvSpPr>
        <p:spPr>
          <a:xfrm>
            <a:off x="964066" y="1283344"/>
            <a:ext cx="10595858" cy="36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673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261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款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商用设备通过兼容性测评，</a:t>
            </a:r>
            <a:r>
              <a:rPr kumimoji="0" lang="zh-CN" altLang="en-US" sz="1799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覆盖金融、教育、交通、医疗、航天等领域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13AA933-7A1A-4E06-BABA-87D4488C62CB}"/>
              </a:ext>
            </a:extLst>
          </p:cNvPr>
          <p:cNvSpPr txBox="1"/>
          <p:nvPr/>
        </p:nvSpPr>
        <p:spPr>
          <a:xfrm>
            <a:off x="508215" y="6501920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21294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拆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2069465"/>
            <a:ext cx="4708525" cy="3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拆机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65" y="2063115"/>
            <a:ext cx="5225415" cy="3542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从专业开发人员的视角重新审视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5" name="Picture 2" descr="https://ss1.bdstatic.com/70cFuXSh_Q1YnxGkpoWK1HF6hhy/it/u=107850884,2339190549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70" y="2123440"/>
            <a:ext cx="8083550" cy="34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20C5B7-06D4-4B31-845E-A45B00E2423E}"/>
              </a:ext>
            </a:extLst>
          </p:cNvPr>
          <p:cNvSpPr txBox="1"/>
          <p:nvPr/>
        </p:nvSpPr>
        <p:spPr>
          <a:xfrm>
            <a:off x="1237293" y="5665470"/>
            <a:ext cx="10020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观察：对于硬件资源的使用（比如访问内存的地址） ，</a:t>
            </a:r>
            <a:endParaRPr lang="en-US" altLang="zh-CN" sz="2400" dirty="0"/>
          </a:p>
          <a:p>
            <a:r>
              <a:rPr lang="en-US" altLang="zh-CN" sz="2400" dirty="0"/>
              <a:t>          </a:t>
            </a:r>
            <a:r>
              <a:rPr lang="zh-CN" altLang="en-US" sz="2400" dirty="0"/>
              <a:t>都是直接编码在程序的指令中的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6" name="圆角矩形 62"/>
          <p:cNvSpPr/>
          <p:nvPr/>
        </p:nvSpPr>
        <p:spPr>
          <a:xfrm>
            <a:off x="1961296" y="3843667"/>
            <a:ext cx="7962216" cy="3075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41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500+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款软硬件产品通过</a:t>
            </a: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OpenHarmony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兼容性测评，覆盖各关键行业</a:t>
            </a:r>
          </a:p>
        </p:txBody>
      </p:sp>
      <p:sp>
        <p:nvSpPr>
          <p:cNvPr id="1049227" name="标题 2"/>
          <p:cNvSpPr txBox="1"/>
          <p:nvPr/>
        </p:nvSpPr>
        <p:spPr>
          <a:xfrm>
            <a:off x="1867538" y="731894"/>
            <a:ext cx="8623055" cy="493263"/>
          </a:xfrm>
          <a:prstGeom prst="rect">
            <a:avLst/>
          </a:prstGeom>
        </p:spPr>
        <p:txBody>
          <a:bodyPr vert="horz" lIns="32232" tIns="16117" rIns="32232" bIns="16117" rtlCol="0" anchor="ctr">
            <a:noAutofit/>
          </a:bodyPr>
          <a:lstStyle>
            <a:lvl1pPr algn="l" defTabSz="960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黑体 CN" panose="020B0600000000000000" charset="-122"/>
                <a:ea typeface="思源黑体 CN" panose="020B0600000000000000" charset="-122"/>
                <a:cs typeface="思源黑体 CN" panose="020B0600000000000000" charset="-122"/>
              </a:defRPr>
            </a:lvl1pPr>
          </a:lstStyle>
          <a:p>
            <a:pPr marL="0" marR="0" lvl="0" indent="0" algn="ctr" defTabSz="96024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鸿蒙生态设备达到</a:t>
            </a:r>
            <a:r>
              <a:rPr kumimoji="1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8</a:t>
            </a:r>
            <a:r>
              <a:rPr kumimoji="1" lang="zh-CN" altLang="en-US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亿</a:t>
            </a:r>
            <a:r>
              <a:rPr kumimoji="1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+</a:t>
            </a:r>
            <a:endParaRPr kumimoji="1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 Medium" panose="020B0600000000000000" charset="-122"/>
            </a:endParaRPr>
          </a:p>
        </p:txBody>
      </p:sp>
      <p:pic>
        <p:nvPicPr>
          <p:cNvPr id="209724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" y="4322998"/>
            <a:ext cx="11878846" cy="1646573"/>
          </a:xfrm>
          <a:prstGeom prst="rect">
            <a:avLst/>
          </a:prstGeom>
        </p:spPr>
      </p:pic>
      <p:pic>
        <p:nvPicPr>
          <p:cNvPr id="2097243" name="图片 9" descr="图片 9"/>
          <p:cNvPicPr>
            <a:picLocks/>
          </p:cNvPicPr>
          <p:nvPr/>
        </p:nvPicPr>
        <p:blipFill>
          <a:blip r:embed="rId4" cstate="hqprint">
            <a:alphaModFix amt="90333"/>
          </a:blip>
          <a:srcRect/>
          <a:stretch>
            <a:fillRect/>
          </a:stretch>
        </p:blipFill>
        <p:spPr>
          <a:xfrm>
            <a:off x="2976362" y="2139034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4" name="截屏2023-07-06 09.52.46.png" descr="截屏2023-07-06 09.52.46.png"/>
          <p:cNvPicPr>
            <a:picLocks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>
            <a:off x="1298635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5" name="MKT_Goethe_Creativeshoot_KSP_Black_shared communication_CN_HQ_JPG_20220617.jpg" descr="MKT_Goethe_Creativeshoot_KSP_Black_shared communication_CN_HQ_JPG_20220617.jpg"/>
          <p:cNvPicPr>
            <a:picLocks/>
          </p:cNvPicPr>
          <p:nvPr/>
        </p:nvPicPr>
        <p:blipFill rotWithShape="1">
          <a:blip r:embed="rId6" cstate="hqprint"/>
          <a:srcRect/>
          <a:stretch>
            <a:fillRect/>
          </a:stretch>
        </p:blipFill>
        <p:spPr>
          <a:xfrm>
            <a:off x="4654087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6" name="图像" descr="图像"/>
          <p:cNvPicPr>
            <a:picLocks/>
          </p:cNvPicPr>
          <p:nvPr/>
        </p:nvPicPr>
        <p:blipFill rotWithShape="1">
          <a:blip r:embed="rId7" cstate="hqprint"/>
          <a:srcRect/>
          <a:stretch>
            <a:fillRect/>
          </a:stretch>
        </p:blipFill>
        <p:spPr>
          <a:xfrm>
            <a:off x="6328185" y="2123715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7" name="AITO_移动K歌_0410_行车K歌.psd" descr="AITO_移动K歌_0410_行车K歌.psd"/>
          <p:cNvPicPr>
            <a:picLocks/>
          </p:cNvPicPr>
          <p:nvPr/>
        </p:nvPicPr>
        <p:blipFill rotWithShape="1">
          <a:blip r:embed="rId8" cstate="hqprint"/>
          <a:srcRect/>
          <a:stretch>
            <a:fillRect/>
          </a:stretch>
        </p:blipFill>
        <p:spPr>
          <a:xfrm>
            <a:off x="8002282" y="2123715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8" name="图像" descr="图像"/>
          <p:cNvPicPr>
            <a:picLocks/>
          </p:cNvPicPr>
          <p:nvPr/>
        </p:nvPicPr>
        <p:blipFill rotWithShape="1">
          <a:blip r:embed="rId9" cstate="hqprint"/>
          <a:srcRect/>
          <a:stretch>
            <a:fillRect/>
          </a:stretch>
        </p:blipFill>
        <p:spPr>
          <a:xfrm>
            <a:off x="9676378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sp>
        <p:nvSpPr>
          <p:cNvPr id="1049228" name="圆角矩形 62"/>
          <p:cNvSpPr/>
          <p:nvPr/>
        </p:nvSpPr>
        <p:spPr>
          <a:xfrm>
            <a:off x="1961296" y="1576324"/>
            <a:ext cx="7962216" cy="3075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41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HarmonyOS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为华为</a:t>
            </a: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1+8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设备打造极致体验，深受消费者喜爱</a:t>
            </a:r>
          </a:p>
        </p:txBody>
      </p:sp>
      <p:sp>
        <p:nvSpPr>
          <p:cNvPr id="1049229" name="文本框 205"/>
          <p:cNvSpPr txBox="1"/>
          <p:nvPr/>
        </p:nvSpPr>
        <p:spPr>
          <a:xfrm>
            <a:off x="1601696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手机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0" name="文本框 205"/>
          <p:cNvSpPr txBox="1"/>
          <p:nvPr/>
        </p:nvSpPr>
        <p:spPr>
          <a:xfrm>
            <a:off x="3336140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穿戴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1" name="文本框 205"/>
          <p:cNvSpPr txBox="1"/>
          <p:nvPr/>
        </p:nvSpPr>
        <p:spPr>
          <a:xfrm>
            <a:off x="5070762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平板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2" name="文本框 205"/>
          <p:cNvSpPr txBox="1"/>
          <p:nvPr/>
        </p:nvSpPr>
        <p:spPr>
          <a:xfrm>
            <a:off x="6686663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耳机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3" name="文本框 205"/>
          <p:cNvSpPr txBox="1"/>
          <p:nvPr/>
        </p:nvSpPr>
        <p:spPr>
          <a:xfrm>
            <a:off x="8362060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座舱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4" name="文本框 205"/>
          <p:cNvSpPr txBox="1"/>
          <p:nvPr/>
        </p:nvSpPr>
        <p:spPr>
          <a:xfrm>
            <a:off x="9846381" y="3209258"/>
            <a:ext cx="717753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智慧屏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200" name="组合 22"/>
          <p:cNvGrpSpPr/>
          <p:nvPr/>
        </p:nvGrpSpPr>
        <p:grpSpPr>
          <a:xfrm>
            <a:off x="179188" y="746393"/>
            <a:ext cx="10825259" cy="466258"/>
            <a:chOff x="323572" y="724791"/>
            <a:chExt cx="10829488" cy="466440"/>
          </a:xfrm>
        </p:grpSpPr>
        <p:cxnSp>
          <p:nvCxnSpPr>
            <p:cNvPr id="3145838" name="直接连接符 23"/>
            <p:cNvCxnSpPr>
              <a:cxnSpLocks/>
            </p:cNvCxnSpPr>
            <p:nvPr/>
          </p:nvCxnSpPr>
          <p:spPr>
            <a:xfrm>
              <a:off x="323572" y="724791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39" name="直接连接符 24"/>
            <p:cNvCxnSpPr>
              <a:cxnSpLocks/>
            </p:cNvCxnSpPr>
            <p:nvPr/>
          </p:nvCxnSpPr>
          <p:spPr>
            <a:xfrm>
              <a:off x="2840756" y="929223"/>
              <a:ext cx="893727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0" name="直接连接符 25"/>
            <p:cNvCxnSpPr>
              <a:cxnSpLocks/>
            </p:cNvCxnSpPr>
            <p:nvPr/>
          </p:nvCxnSpPr>
          <p:spPr>
            <a:xfrm>
              <a:off x="1846387" y="1133627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1" name="直接连接符 26"/>
            <p:cNvCxnSpPr>
              <a:cxnSpLocks/>
            </p:cNvCxnSpPr>
            <p:nvPr/>
          </p:nvCxnSpPr>
          <p:spPr>
            <a:xfrm>
              <a:off x="9543106" y="816781"/>
              <a:ext cx="160995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2" name="直接连接符 27"/>
            <p:cNvCxnSpPr>
              <a:cxnSpLocks/>
            </p:cNvCxnSpPr>
            <p:nvPr/>
          </p:nvCxnSpPr>
          <p:spPr>
            <a:xfrm>
              <a:off x="7308606" y="967766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3" name="直接连接符 28"/>
            <p:cNvCxnSpPr>
              <a:cxnSpLocks/>
            </p:cNvCxnSpPr>
            <p:nvPr/>
          </p:nvCxnSpPr>
          <p:spPr>
            <a:xfrm>
              <a:off x="8977847" y="1191231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F243AC3-343C-42BF-91AF-ED315BC1B066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2"/>
          <p:cNvSpPr txBox="1"/>
          <p:nvPr/>
        </p:nvSpPr>
        <p:spPr>
          <a:xfrm>
            <a:off x="1907250" y="679293"/>
            <a:ext cx="8626423" cy="493456"/>
          </a:xfrm>
          <a:prstGeom prst="rect">
            <a:avLst/>
          </a:prstGeom>
        </p:spPr>
        <p:txBody>
          <a:bodyPr vert="horz" lIns="32245" tIns="16123" rIns="32245" bIns="16123" rtlCol="0" anchor="ctr">
            <a:noAutofit/>
          </a:bodyPr>
          <a:lstStyle>
            <a:lvl1pPr algn="l" defTabSz="960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黑体 CN" panose="020B0600000000000000" charset="-122"/>
                <a:ea typeface="思源黑体 CN" panose="020B0600000000000000" charset="-122"/>
                <a:cs typeface="思源黑体 CN" panose="020B0600000000000000" charset="-122"/>
              </a:defRPr>
            </a:lvl1pPr>
          </a:lstStyle>
          <a:p>
            <a:pPr algn="ctr">
              <a:lnSpc>
                <a:spcPct val="110000"/>
              </a:lnSpc>
            </a:pPr>
            <a:r>
              <a:rPr kumimoji="1" lang="zh-CN" altLang="en-US" sz="319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中国根基础软件技术产业链发展状态</a:t>
            </a:r>
          </a:p>
        </p:txBody>
      </p:sp>
      <p:grpSp>
        <p:nvGrpSpPr>
          <p:cNvPr id="74" name="组合 32"/>
          <p:cNvGrpSpPr/>
          <p:nvPr/>
        </p:nvGrpSpPr>
        <p:grpSpPr>
          <a:xfrm>
            <a:off x="2064719" y="1559746"/>
            <a:ext cx="8428327" cy="4339331"/>
            <a:chOff x="4338083" y="3162623"/>
            <a:chExt cx="16863237" cy="8682051"/>
          </a:xfrm>
        </p:grpSpPr>
        <p:sp>
          <p:nvSpPr>
            <p:cNvPr id="1048692" name="文本框 33"/>
            <p:cNvSpPr txBox="1"/>
            <p:nvPr/>
          </p:nvSpPr>
          <p:spPr>
            <a:xfrm>
              <a:off x="6235071" y="3327811"/>
              <a:ext cx="1422610" cy="7557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spAutoFit/>
            </a:bodyPr>
            <a:lstStyle/>
            <a:p>
              <a:pPr defTabSz="783441"/>
              <a:r>
                <a:rPr lang="zh-CN" altLang="en-US" sz="1899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欧美</a:t>
              </a:r>
            </a:p>
          </p:txBody>
        </p:sp>
        <p:sp>
          <p:nvSpPr>
            <p:cNvPr id="1048693" name="文本框 34"/>
            <p:cNvSpPr txBox="1"/>
            <p:nvPr/>
          </p:nvSpPr>
          <p:spPr>
            <a:xfrm>
              <a:off x="16967094" y="3162623"/>
              <a:ext cx="1422610" cy="7557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spAutoFit/>
            </a:bodyPr>
            <a:lstStyle/>
            <a:p>
              <a:pPr defTabSz="783441"/>
              <a:r>
                <a:rPr lang="zh-CN" altLang="en-US" sz="1899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中国</a:t>
              </a:r>
            </a:p>
          </p:txBody>
        </p:sp>
        <p:cxnSp>
          <p:nvCxnSpPr>
            <p:cNvPr id="3145745" name="直接连接符 35"/>
            <p:cNvCxnSpPr>
              <a:cxnSpLocks/>
            </p:cNvCxnSpPr>
            <p:nvPr/>
          </p:nvCxnSpPr>
          <p:spPr>
            <a:xfrm>
              <a:off x="4338083" y="4614533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6" name="直接连接符 36"/>
            <p:cNvCxnSpPr>
              <a:cxnSpLocks/>
            </p:cNvCxnSpPr>
            <p:nvPr/>
          </p:nvCxnSpPr>
          <p:spPr>
            <a:xfrm>
              <a:off x="4338083" y="5847911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7" name="直接连接符 37"/>
            <p:cNvCxnSpPr>
              <a:cxnSpLocks/>
            </p:cNvCxnSpPr>
            <p:nvPr/>
          </p:nvCxnSpPr>
          <p:spPr>
            <a:xfrm>
              <a:off x="4338083" y="7017495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8" name="直接连接符 38"/>
            <p:cNvCxnSpPr>
              <a:cxnSpLocks/>
            </p:cNvCxnSpPr>
            <p:nvPr/>
          </p:nvCxnSpPr>
          <p:spPr>
            <a:xfrm>
              <a:off x="4571999" y="8229606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9" name="直接连接符 39"/>
            <p:cNvCxnSpPr>
              <a:cxnSpLocks/>
            </p:cNvCxnSpPr>
            <p:nvPr/>
          </p:nvCxnSpPr>
          <p:spPr>
            <a:xfrm>
              <a:off x="4571999" y="9526777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50" name="直接连接符 40"/>
            <p:cNvCxnSpPr>
              <a:cxnSpLocks/>
            </p:cNvCxnSpPr>
            <p:nvPr/>
          </p:nvCxnSpPr>
          <p:spPr>
            <a:xfrm>
              <a:off x="4720855" y="10675093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51" name="直接连接符 41"/>
            <p:cNvCxnSpPr>
              <a:cxnSpLocks/>
            </p:cNvCxnSpPr>
            <p:nvPr/>
          </p:nvCxnSpPr>
          <p:spPr>
            <a:xfrm>
              <a:off x="4571999" y="11844674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sp>
          <p:nvSpPr>
            <p:cNvPr id="1048694" name="文本框 42"/>
            <p:cNvSpPr txBox="1"/>
            <p:nvPr/>
          </p:nvSpPr>
          <p:spPr>
            <a:xfrm>
              <a:off x="11880233" y="4857245"/>
              <a:ext cx="1566052" cy="7569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应用</a:t>
              </a:r>
            </a:p>
          </p:txBody>
        </p:sp>
        <p:sp>
          <p:nvSpPr>
            <p:cNvPr id="1048695" name="文本框 43"/>
            <p:cNvSpPr txBox="1"/>
            <p:nvPr/>
          </p:nvSpPr>
          <p:spPr>
            <a:xfrm>
              <a:off x="11426643" y="9526776"/>
              <a:ext cx="2452340" cy="13368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编程语言</a:t>
              </a:r>
            </a:p>
          </p:txBody>
        </p:sp>
        <p:sp>
          <p:nvSpPr>
            <p:cNvPr id="1048696" name="文本框 44"/>
            <p:cNvSpPr txBox="1"/>
            <p:nvPr/>
          </p:nvSpPr>
          <p:spPr>
            <a:xfrm>
              <a:off x="11395037" y="5744449"/>
              <a:ext cx="1566050" cy="13368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操作系统</a:t>
              </a:r>
            </a:p>
          </p:txBody>
        </p:sp>
        <p:sp>
          <p:nvSpPr>
            <p:cNvPr id="1048697" name="文本框 45"/>
            <p:cNvSpPr txBox="1"/>
            <p:nvPr/>
          </p:nvSpPr>
          <p:spPr>
            <a:xfrm>
              <a:off x="11956051" y="11002012"/>
              <a:ext cx="1566050" cy="7569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芯片</a:t>
              </a:r>
            </a:p>
          </p:txBody>
        </p:sp>
        <p:sp>
          <p:nvSpPr>
            <p:cNvPr id="1048698" name="矩形 46"/>
            <p:cNvSpPr/>
            <p:nvPr/>
          </p:nvSpPr>
          <p:spPr>
            <a:xfrm>
              <a:off x="11621683" y="7330337"/>
              <a:ext cx="1552350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zh-CN" altLang="en-US" sz="1399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编译器 </a:t>
              </a:r>
            </a:p>
          </p:txBody>
        </p:sp>
        <p:sp>
          <p:nvSpPr>
            <p:cNvPr id="1048699" name="矩形 47"/>
            <p:cNvSpPr/>
            <p:nvPr/>
          </p:nvSpPr>
          <p:spPr>
            <a:xfrm>
              <a:off x="11621685" y="8553056"/>
              <a:ext cx="1552350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zh-CN" altLang="en-US" sz="1399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数据库 </a:t>
              </a:r>
            </a:p>
          </p:txBody>
        </p:sp>
        <p:sp>
          <p:nvSpPr>
            <p:cNvPr id="1048700" name="Freeform 51"/>
            <p:cNvSpPr>
              <a:spLocks noChangeArrowheads="1"/>
            </p:cNvSpPr>
            <p:nvPr/>
          </p:nvSpPr>
          <p:spPr bwMode="auto">
            <a:xfrm flipV="1">
              <a:off x="16763230" y="8323172"/>
              <a:ext cx="1891446" cy="1139808"/>
            </a:xfrm>
            <a:custGeom>
              <a:avLst/>
              <a:gdLst>
                <a:gd name="T0" fmla="*/ 0 w 3330"/>
                <a:gd name="T1" fmla="*/ 1292 h 1293"/>
                <a:gd name="T2" fmla="*/ 3329 w 3330"/>
                <a:gd name="T3" fmla="*/ 1292 h 1293"/>
                <a:gd name="T4" fmla="*/ 2583 w 3330"/>
                <a:gd name="T5" fmla="*/ 0 h 1293"/>
                <a:gd name="T6" fmla="*/ 745 w 3330"/>
                <a:gd name="T7" fmla="*/ 0 h 1293"/>
                <a:gd name="T8" fmla="*/ 0 w 3330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0" h="1293">
                  <a:moveTo>
                    <a:pt x="0" y="1292"/>
                  </a:moveTo>
                  <a:lnTo>
                    <a:pt x="3329" y="1292"/>
                  </a:lnTo>
                  <a:lnTo>
                    <a:pt x="2583" y="0"/>
                  </a:lnTo>
                  <a:lnTo>
                    <a:pt x="745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1" name="Freeform 53"/>
            <p:cNvSpPr>
              <a:spLocks noChangeArrowheads="1"/>
            </p:cNvSpPr>
            <p:nvPr/>
          </p:nvSpPr>
          <p:spPr bwMode="auto">
            <a:xfrm flipV="1">
              <a:off x="15831596" y="5960233"/>
              <a:ext cx="3693604" cy="1057260"/>
            </a:xfrm>
            <a:custGeom>
              <a:avLst/>
              <a:gdLst>
                <a:gd name="T0" fmla="*/ 0 w 6767"/>
                <a:gd name="T1" fmla="*/ 1292 h 1293"/>
                <a:gd name="T2" fmla="*/ 6766 w 6767"/>
                <a:gd name="T3" fmla="*/ 1292 h 1293"/>
                <a:gd name="T4" fmla="*/ 6020 w 6767"/>
                <a:gd name="T5" fmla="*/ 0 h 1293"/>
                <a:gd name="T6" fmla="*/ 746 w 6767"/>
                <a:gd name="T7" fmla="*/ 0 h 1293"/>
                <a:gd name="T8" fmla="*/ 0 w 6767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67" h="1293">
                  <a:moveTo>
                    <a:pt x="0" y="1292"/>
                  </a:moveTo>
                  <a:lnTo>
                    <a:pt x="6766" y="1292"/>
                  </a:lnTo>
                  <a:lnTo>
                    <a:pt x="6020" y="0"/>
                  </a:lnTo>
                  <a:lnTo>
                    <a:pt x="746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2" name="Freeform 55"/>
            <p:cNvSpPr>
              <a:spLocks noChangeArrowheads="1"/>
            </p:cNvSpPr>
            <p:nvPr/>
          </p:nvSpPr>
          <p:spPr bwMode="auto">
            <a:xfrm flipV="1">
              <a:off x="15343126" y="4720863"/>
              <a:ext cx="4670546" cy="1058103"/>
            </a:xfrm>
            <a:custGeom>
              <a:avLst/>
              <a:gdLst>
                <a:gd name="T0" fmla="*/ 0 w 8561"/>
                <a:gd name="T1" fmla="*/ 1350 h 1351"/>
                <a:gd name="T2" fmla="*/ 8560 w 8561"/>
                <a:gd name="T3" fmla="*/ 1350 h 1351"/>
                <a:gd name="T4" fmla="*/ 7777 w 8561"/>
                <a:gd name="T5" fmla="*/ 0 h 1351"/>
                <a:gd name="T6" fmla="*/ 784 w 8561"/>
                <a:gd name="T7" fmla="*/ 0 h 1351"/>
                <a:gd name="T8" fmla="*/ 0 w 8561"/>
                <a:gd name="T9" fmla="*/ 135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1" h="1351">
                  <a:moveTo>
                    <a:pt x="0" y="1350"/>
                  </a:moveTo>
                  <a:lnTo>
                    <a:pt x="8560" y="1350"/>
                  </a:lnTo>
                  <a:lnTo>
                    <a:pt x="7777" y="0"/>
                  </a:lnTo>
                  <a:lnTo>
                    <a:pt x="784" y="0"/>
                  </a:lnTo>
                  <a:lnTo>
                    <a:pt x="0" y="1350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3" name="Freeform 57"/>
            <p:cNvSpPr>
              <a:spLocks noChangeArrowheads="1"/>
            </p:cNvSpPr>
            <p:nvPr/>
          </p:nvSpPr>
          <p:spPr bwMode="auto">
            <a:xfrm flipV="1">
              <a:off x="16331370" y="7111061"/>
              <a:ext cx="2755166" cy="871354"/>
            </a:xfrm>
            <a:custGeom>
              <a:avLst/>
              <a:gdLst>
                <a:gd name="T0" fmla="*/ 0 w 5049"/>
                <a:gd name="T1" fmla="*/ 1292 h 1293"/>
                <a:gd name="T2" fmla="*/ 5048 w 5049"/>
                <a:gd name="T3" fmla="*/ 1292 h 1293"/>
                <a:gd name="T4" fmla="*/ 4302 w 5049"/>
                <a:gd name="T5" fmla="*/ 0 h 1293"/>
                <a:gd name="T6" fmla="*/ 746 w 5049"/>
                <a:gd name="T7" fmla="*/ 0 h 1293"/>
                <a:gd name="T8" fmla="*/ 0 w 5049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9" h="1293">
                  <a:moveTo>
                    <a:pt x="0" y="1292"/>
                  </a:moveTo>
                  <a:lnTo>
                    <a:pt x="5048" y="1292"/>
                  </a:lnTo>
                  <a:lnTo>
                    <a:pt x="4302" y="0"/>
                  </a:lnTo>
                  <a:lnTo>
                    <a:pt x="746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4" name="Freeform 59"/>
            <p:cNvSpPr>
              <a:spLocks noChangeArrowheads="1"/>
            </p:cNvSpPr>
            <p:nvPr/>
          </p:nvSpPr>
          <p:spPr bwMode="auto">
            <a:xfrm flipV="1">
              <a:off x="17219986" y="10675092"/>
              <a:ext cx="1041992" cy="1169576"/>
            </a:xfrm>
            <a:custGeom>
              <a:avLst/>
              <a:gdLst>
                <a:gd name="T0" fmla="*/ 800 w 1606"/>
                <a:gd name="T1" fmla="*/ 0 h 1395"/>
                <a:gd name="T2" fmla="*/ 0 w 1606"/>
                <a:gd name="T3" fmla="*/ 1394 h 1395"/>
                <a:gd name="T4" fmla="*/ 1605 w 1606"/>
                <a:gd name="T5" fmla="*/ 1394 h 1395"/>
                <a:gd name="T6" fmla="*/ 800 w 1606"/>
                <a:gd name="T7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6" h="1395">
                  <a:moveTo>
                    <a:pt x="800" y="0"/>
                  </a:moveTo>
                  <a:lnTo>
                    <a:pt x="0" y="1394"/>
                  </a:lnTo>
                  <a:lnTo>
                    <a:pt x="1605" y="1394"/>
                  </a:lnTo>
                  <a:lnTo>
                    <a:pt x="800" y="0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5" name="矩形 53"/>
            <p:cNvSpPr/>
            <p:nvPr/>
          </p:nvSpPr>
          <p:spPr>
            <a:xfrm>
              <a:off x="4426459" y="4699596"/>
              <a:ext cx="5039834" cy="108451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6" name="矩形 54"/>
            <p:cNvSpPr/>
            <p:nvPr/>
          </p:nvSpPr>
          <p:spPr>
            <a:xfrm>
              <a:off x="4426459" y="5975502"/>
              <a:ext cx="5039834" cy="91439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7" name="矩形 55"/>
            <p:cNvSpPr/>
            <p:nvPr/>
          </p:nvSpPr>
          <p:spPr>
            <a:xfrm>
              <a:off x="4426459" y="7187619"/>
              <a:ext cx="5039834" cy="99945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8" name="矩形 56"/>
            <p:cNvSpPr/>
            <p:nvPr/>
          </p:nvSpPr>
          <p:spPr>
            <a:xfrm>
              <a:off x="4426459" y="8399728"/>
              <a:ext cx="5039834" cy="95692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9" name="矩形 57"/>
            <p:cNvSpPr/>
            <p:nvPr/>
          </p:nvSpPr>
          <p:spPr>
            <a:xfrm>
              <a:off x="4426459" y="9630308"/>
              <a:ext cx="5039834" cy="98098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10" name="矩形 58"/>
            <p:cNvSpPr/>
            <p:nvPr/>
          </p:nvSpPr>
          <p:spPr>
            <a:xfrm>
              <a:off x="4426459" y="10778625"/>
              <a:ext cx="5039834" cy="9413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11" name="矩形 59"/>
            <p:cNvSpPr/>
            <p:nvPr/>
          </p:nvSpPr>
          <p:spPr>
            <a:xfrm>
              <a:off x="4394561" y="4859079"/>
              <a:ext cx="5103632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Facebook,Twitter,Google,Amazon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2" name="矩形 60"/>
            <p:cNvSpPr/>
            <p:nvPr/>
          </p:nvSpPr>
          <p:spPr>
            <a:xfrm>
              <a:off x="15562518" y="4895971"/>
              <a:ext cx="4231760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腾讯，阿里，百度，头条，京东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3" name="矩形 61"/>
            <p:cNvSpPr/>
            <p:nvPr/>
          </p:nvSpPr>
          <p:spPr>
            <a:xfrm>
              <a:off x="4473885" y="9808284"/>
              <a:ext cx="53389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FORTRAN,ALGOL,Swift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,Java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C/C++, …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4" name="矩形 63"/>
            <p:cNvSpPr/>
            <p:nvPr/>
          </p:nvSpPr>
          <p:spPr>
            <a:xfrm>
              <a:off x="4528315" y="7482255"/>
              <a:ext cx="4434054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GCC, CL, </a:t>
              </a:r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Clang+LLVM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5" name="矩形 66"/>
            <p:cNvSpPr/>
            <p:nvPr/>
          </p:nvSpPr>
          <p:spPr>
            <a:xfrm>
              <a:off x="4481681" y="8549840"/>
              <a:ext cx="4527326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IBM DB2,Oracle,MS SQL Server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6" name="矩形 67"/>
            <p:cNvSpPr/>
            <p:nvPr/>
          </p:nvSpPr>
          <p:spPr>
            <a:xfrm>
              <a:off x="4417619" y="6101683"/>
              <a:ext cx="5057516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Windows,MacOS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 iOS, </a:t>
              </a:r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iPadOS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Android    Linux  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7" name="矩形 68"/>
            <p:cNvSpPr/>
            <p:nvPr/>
          </p:nvSpPr>
          <p:spPr>
            <a:xfrm>
              <a:off x="4883749" y="11090276"/>
              <a:ext cx="4125258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仙童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英特尔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,AMD,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高通、博通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8" name="矩形 69"/>
            <p:cNvSpPr/>
            <p:nvPr/>
          </p:nvSpPr>
          <p:spPr>
            <a:xfrm>
              <a:off x="17029062" y="7346683"/>
              <a:ext cx="1359780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方舟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19" name="矩形 70"/>
            <p:cNvSpPr/>
            <p:nvPr/>
          </p:nvSpPr>
          <p:spPr>
            <a:xfrm>
              <a:off x="17016934" y="8531808"/>
              <a:ext cx="1449756" cy="800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GaussDB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20" name="矩形 71"/>
            <p:cNvSpPr/>
            <p:nvPr/>
          </p:nvSpPr>
          <p:spPr>
            <a:xfrm>
              <a:off x="15833956" y="6080619"/>
              <a:ext cx="3688888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HarmonyOS,</a:t>
              </a:r>
            </a:p>
            <a:p>
              <a:pPr algn="ctr"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EulerOS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 UOS…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21" name="矩形 72"/>
            <p:cNvSpPr/>
            <p:nvPr/>
          </p:nvSpPr>
          <p:spPr>
            <a:xfrm>
              <a:off x="17054164" y="10656624"/>
              <a:ext cx="142993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中芯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国际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</p:grpSp>
      <p:grpSp>
        <p:nvGrpSpPr>
          <p:cNvPr id="75" name="组合 1"/>
          <p:cNvGrpSpPr/>
          <p:nvPr/>
        </p:nvGrpSpPr>
        <p:grpSpPr>
          <a:xfrm>
            <a:off x="179189" y="706491"/>
            <a:ext cx="10825259" cy="466258"/>
            <a:chOff x="323572" y="724791"/>
            <a:chExt cx="10829488" cy="466440"/>
          </a:xfrm>
        </p:grpSpPr>
        <p:cxnSp>
          <p:nvCxnSpPr>
            <p:cNvPr id="3145752" name="直接连接符 64"/>
            <p:cNvCxnSpPr>
              <a:cxnSpLocks/>
            </p:cNvCxnSpPr>
            <p:nvPr/>
          </p:nvCxnSpPr>
          <p:spPr>
            <a:xfrm>
              <a:off x="323572" y="724791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3" name="直接连接符 65"/>
            <p:cNvCxnSpPr>
              <a:cxnSpLocks/>
            </p:cNvCxnSpPr>
            <p:nvPr/>
          </p:nvCxnSpPr>
          <p:spPr>
            <a:xfrm>
              <a:off x="2281638" y="929223"/>
              <a:ext cx="893727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4" name="直接连接符 73"/>
            <p:cNvCxnSpPr>
              <a:cxnSpLocks/>
            </p:cNvCxnSpPr>
            <p:nvPr/>
          </p:nvCxnSpPr>
          <p:spPr>
            <a:xfrm>
              <a:off x="1846387" y="1133627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5" name="直接连接符 74"/>
            <p:cNvCxnSpPr>
              <a:cxnSpLocks/>
            </p:cNvCxnSpPr>
            <p:nvPr/>
          </p:nvCxnSpPr>
          <p:spPr>
            <a:xfrm>
              <a:off x="9543106" y="816781"/>
              <a:ext cx="160995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直接连接符 75"/>
            <p:cNvCxnSpPr>
              <a:cxnSpLocks/>
            </p:cNvCxnSpPr>
            <p:nvPr/>
          </p:nvCxnSpPr>
          <p:spPr>
            <a:xfrm>
              <a:off x="7308606" y="967766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7" name="直接连接符 76"/>
            <p:cNvCxnSpPr>
              <a:cxnSpLocks/>
            </p:cNvCxnSpPr>
            <p:nvPr/>
          </p:nvCxnSpPr>
          <p:spPr>
            <a:xfrm>
              <a:off x="8977847" y="1191231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DB390333-3066-43F1-9CFF-3AFE992D66B8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学习操作系统的目的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005608" y="3626632"/>
            <a:ext cx="10449821" cy="2068529"/>
            <a:chOff x="994466" y="3146427"/>
            <a:chExt cx="10449821" cy="2068529"/>
          </a:xfrm>
        </p:grpSpPr>
        <p:pic>
          <p:nvPicPr>
            <p:cNvPr id="26" name="Picture 7" descr="13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3625" y="3146427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写操作系统很酷!</a:t>
              </a: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8040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掌握操作系统是一个挑战!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4549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我要参与系统软件开发</a:t>
              </a: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操作系统很有用!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我想了解操作系统到底是如何工作的？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28662" y="1714488"/>
            <a:ext cx="8215370" cy="1589531"/>
            <a:chOff x="928662" y="928676"/>
            <a:chExt cx="8215370" cy="1589531"/>
          </a:xfrm>
        </p:grpSpPr>
        <p:sp>
          <p:nvSpPr>
            <p:cNvPr id="33" name="TextBox 17"/>
            <p:cNvSpPr txBox="1"/>
            <p:nvPr/>
          </p:nvSpPr>
          <p:spPr>
            <a:xfrm>
              <a:off x="928662" y="92867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已有操作系统很好，我将来的工作不会写操作系统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1428728" y="127503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Windows,Linux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.</a:t>
              </a: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36" name="TextBox 20"/>
            <p:cNvSpPr txBox="1"/>
            <p:nvPr/>
          </p:nvSpPr>
          <p:spPr>
            <a:xfrm>
              <a:off x="928662" y="1678618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已有操作系统是否解决了所有的事?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37" name="TextBox 21"/>
            <p:cNvSpPr txBox="1"/>
            <p:nvPr/>
          </p:nvSpPr>
          <p:spPr>
            <a:xfrm>
              <a:off x="928662" y="2057832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为什么我要学习它？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操作系统课是多门课程的综合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28662" y="1785926"/>
            <a:ext cx="8215370" cy="3317895"/>
            <a:chOff x="928662" y="928676"/>
            <a:chExt cx="8215370" cy="3317895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综合课程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结合许多不同的课程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程序设计语言</a:t>
              </a: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数据结构</a:t>
              </a:r>
            </a:p>
          </p:txBody>
        </p:sp>
        <p:pic>
          <p:nvPicPr>
            <p:cNvPr id="5" name="图片 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6" name="TextBox 25"/>
            <p:cNvSpPr txBox="1"/>
            <p:nvPr/>
          </p:nvSpPr>
          <p:spPr>
            <a:xfrm>
              <a:off x="1428728" y="200024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算法</a:t>
              </a:r>
            </a:p>
          </p:txBody>
        </p:sp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9" name="TextBox 27"/>
            <p:cNvSpPr txBox="1"/>
            <p:nvPr/>
          </p:nvSpPr>
          <p:spPr>
            <a:xfrm>
              <a:off x="1428728" y="235743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计算机体系结构</a:t>
              </a: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14" name="TextBox 29"/>
            <p:cNvSpPr txBox="1"/>
            <p:nvPr/>
          </p:nvSpPr>
          <p:spPr>
            <a:xfrm>
              <a:off x="928662" y="2743144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15" name="TextBox 30"/>
            <p:cNvSpPr txBox="1"/>
            <p:nvPr/>
          </p:nvSpPr>
          <p:spPr>
            <a:xfrm>
              <a:off x="1428728" y="3100334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操作系统概念和原理、源代码</a:t>
              </a: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17" name="TextBox 32"/>
            <p:cNvSpPr txBox="1"/>
            <p:nvPr/>
          </p:nvSpPr>
          <p:spPr>
            <a:xfrm>
              <a:off x="928662" y="342900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技能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1428728" y="378619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操作系统的设计和实现</a:t>
              </a: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哪里在做操作系统研究？</a:t>
            </a: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929005" y="1786255"/>
            <a:ext cx="9472930" cy="3817174"/>
            <a:chOff x="928662" y="928676"/>
            <a:chExt cx="9472997" cy="3581747"/>
          </a:xfrm>
        </p:grpSpPr>
        <p:sp>
          <p:nvSpPr>
            <p:cNvPr id="82948" name="TextBox 8"/>
            <p:cNvSpPr txBox="1">
              <a:spLocks noChangeArrowheads="1"/>
            </p:cNvSpPr>
            <p:nvPr/>
          </p:nvSpPr>
          <p:spPr bwMode="auto">
            <a:xfrm>
              <a:off x="928662" y="134290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计算机产业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49" name="TextBox 9"/>
            <p:cNvSpPr txBox="1">
              <a:spLocks noChangeArrowheads="1"/>
            </p:cNvSpPr>
            <p:nvPr/>
          </p:nvSpPr>
          <p:spPr bwMode="auto">
            <a:xfrm>
              <a:off x="1428728" y="1771530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旧时：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 Xerox (PARC), IBM, DEC (SRC), Bell Labs</a:t>
              </a:r>
            </a:p>
          </p:txBody>
        </p:sp>
        <p:pic>
          <p:nvPicPr>
            <p:cNvPr id="82950" name="图片 10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90828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Box 12"/>
            <p:cNvSpPr txBox="1">
              <a:spLocks noChangeArrowheads="1"/>
            </p:cNvSpPr>
            <p:nvPr/>
          </p:nvSpPr>
          <p:spPr bwMode="auto">
            <a:xfrm>
              <a:off x="1428411" y="2171450"/>
              <a:ext cx="8973248" cy="77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现代： 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Microsoft, Google, Yahoo, IBM, HP, Sun, Intel,              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	      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VMware, Amazon,  …</a:t>
              </a:r>
            </a:p>
          </p:txBody>
        </p:sp>
        <p:pic>
          <p:nvPicPr>
            <p:cNvPr id="82952" name="图片 13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30839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TextBox 1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国内：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阿里巴巴、百度、华为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…</a:t>
              </a:r>
            </a:p>
          </p:txBody>
        </p:sp>
        <p:pic>
          <p:nvPicPr>
            <p:cNvPr id="82954" name="图片 15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5" name="TextBox 18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顶尖大学的计算机科学部门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6" name="TextBox 19"/>
            <p:cNvSpPr txBox="1">
              <a:spLocks noChangeArrowheads="1"/>
            </p:cNvSpPr>
            <p:nvPr/>
          </p:nvSpPr>
          <p:spPr bwMode="auto">
            <a:xfrm>
              <a:off x="928662" y="3249704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研究协会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7" name="TextBox 20"/>
            <p:cNvSpPr txBox="1">
              <a:spLocks noChangeArrowheads="1"/>
            </p:cNvSpPr>
            <p:nvPr/>
          </p:nvSpPr>
          <p:spPr bwMode="auto">
            <a:xfrm>
              <a:off x="1428728" y="367833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2958" name="图片 21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81508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9" name="TextBox 22"/>
            <p:cNvSpPr txBox="1">
              <a:spLocks noChangeArrowheads="1"/>
            </p:cNvSpPr>
            <p:nvPr/>
          </p:nvSpPr>
          <p:spPr bwMode="auto">
            <a:xfrm>
              <a:off x="1428728" y="407844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2960" name="图片 23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421519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操作系统研究的顶级会议</a:t>
            </a: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929005" y="1786255"/>
            <a:ext cx="8214995" cy="3436815"/>
            <a:chOff x="928662" y="928676"/>
            <a:chExt cx="8215370" cy="3084968"/>
          </a:xfrm>
        </p:grpSpPr>
        <p:sp>
          <p:nvSpPr>
            <p:cNvPr id="84996" name="TextBox 115"/>
            <p:cNvSpPr txBox="1">
              <a:spLocks noChangeArrowheads="1"/>
            </p:cNvSpPr>
            <p:nvPr/>
          </p:nvSpPr>
          <p:spPr bwMode="auto">
            <a:xfrm>
              <a:off x="1428728" y="128586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4997" name="图片 116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42262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8" name="TextBox 117"/>
            <p:cNvSpPr txBox="1">
              <a:spLocks noChangeArrowheads="1"/>
            </p:cNvSpPr>
            <p:nvPr/>
          </p:nvSpPr>
          <p:spPr bwMode="auto">
            <a:xfrm>
              <a:off x="1428728" y="168597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每两年（奇数：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1967-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</a:p>
          </p:txBody>
        </p:sp>
        <p:pic>
          <p:nvPicPr>
            <p:cNvPr id="84999" name="图片 118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82273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0" name="TextBox 119"/>
            <p:cNvSpPr txBox="1">
              <a:spLocks noChangeArrowheads="1"/>
            </p:cNvSpPr>
            <p:nvPr/>
          </p:nvSpPr>
          <p:spPr bwMode="auto">
            <a:xfrm>
              <a:off x="1428728" y="2071684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</a:p>
          </p:txBody>
        </p:sp>
        <p:pic>
          <p:nvPicPr>
            <p:cNvPr id="85001" name="图片 120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208439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2" name="TextBox 121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操作系统原理研讨会（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SOSP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5003" name="TextBox 12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5004" name="图片 125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5" name="TextBox 126"/>
            <p:cNvSpPr txBox="1">
              <a:spLocks noChangeArrowheads="1"/>
            </p:cNvSpPr>
            <p:nvPr/>
          </p:nvSpPr>
          <p:spPr bwMode="auto">
            <a:xfrm>
              <a:off x="1428728" y="321469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每两年（偶数：</a:t>
              </a:r>
              <a:r>
                <a:rPr kumimoji="0" lang="en-US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1994-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，从</a:t>
              </a:r>
              <a:r>
                <a:rPr kumimoji="0" lang="en-US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2021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年开始改成一年一次）</a:t>
              </a:r>
              <a:endParaRPr kumimoji="0"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6" name="图片 127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35144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7" name="TextBox 128"/>
            <p:cNvSpPr txBox="1">
              <a:spLocks noChangeArrowheads="1"/>
            </p:cNvSpPr>
            <p:nvPr/>
          </p:nvSpPr>
          <p:spPr bwMode="auto">
            <a:xfrm>
              <a:off x="1428728" y="3600400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</a:p>
          </p:txBody>
        </p:sp>
        <p:pic>
          <p:nvPicPr>
            <p:cNvPr id="85008" name="图片 129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73715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TextBox 130"/>
            <p:cNvSpPr txBox="1">
              <a:spLocks noChangeArrowheads="1"/>
            </p:cNvSpPr>
            <p:nvPr/>
          </p:nvSpPr>
          <p:spPr bwMode="auto">
            <a:xfrm>
              <a:off x="928662" y="245739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USENIX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操作系统设计和实现研讨会（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OSDI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There is a saying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730885" y="1663700"/>
            <a:ext cx="8305165" cy="1815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dirty="0"/>
              <a:t>I hear, I forget</a:t>
            </a:r>
          </a:p>
          <a:p>
            <a:r>
              <a:rPr lang="en-US" altLang="zh-CN" dirty="0"/>
              <a:t>I see, I remember</a:t>
            </a:r>
          </a:p>
          <a:p>
            <a:r>
              <a:rPr lang="en-US" altLang="zh-CN" dirty="0"/>
              <a:t>I do, I understand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4235" y="3569335"/>
            <a:ext cx="10224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不闻不若闻之，闻之不若见之，见之不若知之，知之不若行之。学至于行之而止矣。</a:t>
            </a:r>
          </a:p>
          <a:p>
            <a:r>
              <a:rPr lang="en-US" altLang="zh-CN" sz="2400" dirty="0"/>
              <a:t>-----</a:t>
            </a:r>
            <a:r>
              <a:rPr lang="zh-CN" altLang="en-US" sz="2400" dirty="0"/>
              <a:t>摘自</a:t>
            </a:r>
            <a:r>
              <a:rPr lang="en-US" altLang="zh-CN" sz="2400" dirty="0"/>
              <a:t>《</a:t>
            </a:r>
            <a:r>
              <a:rPr lang="zh-CN" altLang="en-US" sz="2400" dirty="0"/>
              <a:t>荀子</a:t>
            </a:r>
            <a:r>
              <a:rPr lang="en-US" altLang="zh-CN" sz="2400" dirty="0"/>
              <a:t>·</a:t>
            </a:r>
            <a:r>
              <a:rPr lang="zh-CN" altLang="en-US" sz="2400" dirty="0"/>
              <a:t>儒效</a:t>
            </a:r>
            <a:r>
              <a:rPr lang="en-US" altLang="zh-CN" sz="2400" dirty="0"/>
              <a:t>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如何学习操作系统？</a:t>
            </a: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899795" y="1988820"/>
            <a:ext cx="7715250" cy="1950674"/>
            <a:chOff x="928662" y="2071423"/>
            <a:chExt cx="7715304" cy="1733218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423"/>
              <a:ext cx="7715304" cy="1253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1">
                <a:lnSpc>
                  <a:spcPct val="95000"/>
                </a:lnSpc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“天才是1%的灵感加上</a:t>
              </a:r>
              <a:r>
                <a:rPr lang="zh-CN" altLang="en-US" sz="36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99%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的汗水" 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  <a:defRPr/>
              </a:pPr>
              <a:endParaRPr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endParaRPr>
            </a:p>
          </p:txBody>
        </p:sp>
        <p:sp>
          <p:nvSpPr>
            <p:cNvPr id="87046" name="TextBox 14"/>
            <p:cNvSpPr txBox="1">
              <a:spLocks noChangeArrowheads="1"/>
            </p:cNvSpPr>
            <p:nvPr/>
          </p:nvSpPr>
          <p:spPr bwMode="auto">
            <a:xfrm>
              <a:off x="928662" y="3286130"/>
              <a:ext cx="7715304" cy="51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“困难，最好的和</a:t>
              </a:r>
              <a:r>
                <a:rPr kumimoji="0" lang="zh-CN" altLang="en-US" sz="32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最有趣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的三年级课程！”</a:t>
              </a:r>
              <a:endParaRPr kumimoji="0"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81075"/>
            <a:ext cx="7251065" cy="542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写在本课程即将开始的时候</a:t>
            </a:r>
            <a:endParaRPr lang="zh-CN" sz="3600" dirty="0">
              <a:latin typeface="+mn-ea"/>
              <a:ea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高考给了你毅力和学习能力，但也让你丧失了一些长线学习机会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人生是长跑，没有明确的“考不考”的知识和“算多少分”的能力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考核是形式，能力是根本，不要为找到了形式的漏洞沾沾自喜</a:t>
            </a:r>
            <a:endParaRPr lang="en-US" altLang="zh-CN" sz="28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之所以“卷”，是因为一条赛道上的冠军就只有一个，而其实赛道有千千万万条，需要你自己去探索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人工智能正以一种前所未有的形式改变我们的生产生活方式，学会与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协同工作，并找到自己的核心价值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2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如何学习操作系统？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80" y="2279650"/>
            <a:ext cx="2444750" cy="334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20" y="2543810"/>
            <a:ext cx="253428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0" y="2233295"/>
            <a:ext cx="2546350" cy="339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几个值得思考的小问题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0" y="1573530"/>
            <a:ext cx="12191999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每一部手机的硬件是一样的吗？</a:t>
            </a:r>
          </a:p>
          <a:p>
            <a:pPr marL="996950" lvl="1" indent="-539750" fontAlgn="auto"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CPU、内存、地址排布、屏幕大小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每一个手机上安装的程序是一样的吗？</a:t>
            </a:r>
          </a:p>
          <a:p>
            <a:pPr marL="996950" lvl="1" indent="-539750" fontAlgn="auto">
              <a:buFont typeface="Wingdings" panose="05000000000000000000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抖音、微信、B站是否为每一款手机开发了一个app?</a:t>
            </a:r>
          </a:p>
          <a:p>
            <a:pPr marL="996950" lvl="1" indent="-539750" fontAlgn="auto">
              <a:buFont typeface="Wingdings" panose="05000000000000000000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当你自己设计了一个新的手机，是不是需要联系每个厂商来给你写程序？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为什么程序可以不用考虑硬件的差异?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96950" lvl="1" indent="-539750">
              <a:buBlip>
                <a:blip r:embed="rId2"/>
              </a:buBlip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即使兼容机是有标准的，内存的容量会变化，计算机扩容后，程序是如何找到新的内存的？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lvl="0" indent="-539750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每一款手机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当中是不是都包含了对于屏幕、触屏的控制代码？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开源的 </a:t>
            </a:r>
            <a:r>
              <a:rPr lang="en-US" altLang="zh-CN" dirty="0"/>
              <a:t>openEuler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openEuler</a:t>
            </a:r>
            <a:r>
              <a:rPr lang="zh-CN" altLang="en-US" dirty="0"/>
              <a:t>是一个开源、免费的</a:t>
            </a:r>
            <a:r>
              <a:rPr lang="en-US" altLang="zh-CN" dirty="0"/>
              <a:t>Linux</a:t>
            </a:r>
            <a:r>
              <a:rPr lang="zh-CN" altLang="en-US" dirty="0"/>
              <a:t>发行平台，其致力于打造中国原生开源、可自主演进操作系统根社区。</a:t>
            </a:r>
          </a:p>
          <a:p>
            <a:r>
              <a:rPr lang="zh-CN" altLang="en-US" dirty="0"/>
              <a:t>支持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RISC-V</a:t>
            </a:r>
            <a:r>
              <a:rPr lang="zh-CN" altLang="en-US" dirty="0"/>
              <a:t>等多种处理器架构。</a:t>
            </a:r>
          </a:p>
          <a:p>
            <a:r>
              <a:rPr lang="zh-CN" altLang="en-US" dirty="0"/>
              <a:t>所有开发者、企业、商业组织都可以使用</a:t>
            </a:r>
            <a:r>
              <a:rPr lang="en-US" altLang="zh-CN" dirty="0"/>
              <a:t>openEuler</a:t>
            </a:r>
            <a:r>
              <a:rPr lang="zh-CN" altLang="en-US" dirty="0"/>
              <a:t>社区版本，也可以基于社区版本发布自己二次开发的操作系统版本。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https://openeuler.org/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https://gitee.com/openeuler/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79" y="5088760"/>
            <a:ext cx="1857634" cy="571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00513" y="5020607"/>
            <a:ext cx="34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|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78C55-8D87-4F66-AA1D-030F276A3C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86" y="3806015"/>
            <a:ext cx="2934452" cy="707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E8F05-4452-411E-B685-D6DBA2224A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84" y="4972485"/>
            <a:ext cx="957227" cy="8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603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</p:spPr>
        <p:txBody>
          <a:bodyPr/>
          <a:lstStyle/>
          <a:p>
            <a:r>
              <a:rPr lang="zh-TW" altLang="en-US" dirty="0"/>
              <a:t>什么是 </a:t>
            </a:r>
            <a:r>
              <a:rPr lang="en-US" altLang="zh-CN" dirty="0" err="1"/>
              <a:t>openEuler</a:t>
            </a:r>
            <a:r>
              <a:rPr lang="en-US" altLang="zh-CN" dirty="0"/>
              <a:t> </a:t>
            </a:r>
            <a:r>
              <a:rPr lang="zh-TW" altLang="en-US" dirty="0"/>
              <a:t>发行版？</a:t>
            </a:r>
            <a:endParaRPr lang="zh-CN" altLang="en-US" dirty="0"/>
          </a:p>
        </p:txBody>
      </p:sp>
      <p:sp>
        <p:nvSpPr>
          <p:cNvPr id="45" name="圆角矩形 6">
            <a:extLst>
              <a:ext uri="{FF2B5EF4-FFF2-40B4-BE49-F238E27FC236}">
                <a16:creationId xmlns:a16="http://schemas.microsoft.com/office/drawing/2014/main" id="{6D73C95E-F746-4D05-8FE7-DF07362D7A01}"/>
              </a:ext>
            </a:extLst>
          </p:cNvPr>
          <p:cNvSpPr/>
          <p:nvPr/>
        </p:nvSpPr>
        <p:spPr>
          <a:xfrm>
            <a:off x="1676740" y="1515644"/>
            <a:ext cx="6656933" cy="1101761"/>
          </a:xfrm>
          <a:prstGeom prst="roundRect">
            <a:avLst>
              <a:gd name="adj" fmla="val 82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6" name="圆角矩形 7">
            <a:extLst>
              <a:ext uri="{FF2B5EF4-FFF2-40B4-BE49-F238E27FC236}">
                <a16:creationId xmlns:a16="http://schemas.microsoft.com/office/drawing/2014/main" id="{8A3DE207-68E9-403D-883F-66BA69DF6952}"/>
              </a:ext>
            </a:extLst>
          </p:cNvPr>
          <p:cNvSpPr/>
          <p:nvPr/>
        </p:nvSpPr>
        <p:spPr>
          <a:xfrm>
            <a:off x="768653" y="995387"/>
            <a:ext cx="1408601" cy="5721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Linux Kernel</a:t>
            </a:r>
          </a:p>
        </p:txBody>
      </p:sp>
      <p:sp>
        <p:nvSpPr>
          <p:cNvPr id="47" name="圆角矩形 8">
            <a:extLst>
              <a:ext uri="{FF2B5EF4-FFF2-40B4-BE49-F238E27FC236}">
                <a16:creationId xmlns:a16="http://schemas.microsoft.com/office/drawing/2014/main" id="{5A0AB4BE-9137-401E-8936-8203125AF863}"/>
              </a:ext>
            </a:extLst>
          </p:cNvPr>
          <p:cNvSpPr/>
          <p:nvPr/>
        </p:nvSpPr>
        <p:spPr>
          <a:xfrm>
            <a:off x="1775343" y="1678216"/>
            <a:ext cx="1389430" cy="77743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RedHat</a:t>
            </a:r>
          </a:p>
        </p:txBody>
      </p:sp>
      <p:sp>
        <p:nvSpPr>
          <p:cNvPr id="48" name="圆角矩形 9">
            <a:extLst>
              <a:ext uri="{FF2B5EF4-FFF2-40B4-BE49-F238E27FC236}">
                <a16:creationId xmlns:a16="http://schemas.microsoft.com/office/drawing/2014/main" id="{211E7911-5AB3-46B2-851F-88B2AB3FAF30}"/>
              </a:ext>
            </a:extLst>
          </p:cNvPr>
          <p:cNvSpPr/>
          <p:nvPr/>
        </p:nvSpPr>
        <p:spPr>
          <a:xfrm>
            <a:off x="1775340" y="3824635"/>
            <a:ext cx="1389430" cy="77743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Debian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9" name="圆角矩形 10">
            <a:extLst>
              <a:ext uri="{FF2B5EF4-FFF2-40B4-BE49-F238E27FC236}">
                <a16:creationId xmlns:a16="http://schemas.microsoft.com/office/drawing/2014/main" id="{A6A541CB-C625-48DD-B2F0-436A314EC4EE}"/>
              </a:ext>
            </a:extLst>
          </p:cNvPr>
          <p:cNvSpPr/>
          <p:nvPr/>
        </p:nvSpPr>
        <p:spPr>
          <a:xfrm>
            <a:off x="1775340" y="2825860"/>
            <a:ext cx="1389430" cy="77743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SUSE</a:t>
            </a:r>
          </a:p>
        </p:txBody>
      </p:sp>
      <p:sp>
        <p:nvSpPr>
          <p:cNvPr id="50" name="圆角矩形 11">
            <a:extLst>
              <a:ext uri="{FF2B5EF4-FFF2-40B4-BE49-F238E27FC236}">
                <a16:creationId xmlns:a16="http://schemas.microsoft.com/office/drawing/2014/main" id="{B80719BB-A25B-44F4-A041-5B7CE61DEA0E}"/>
              </a:ext>
            </a:extLst>
          </p:cNvPr>
          <p:cNvSpPr/>
          <p:nvPr/>
        </p:nvSpPr>
        <p:spPr>
          <a:xfrm>
            <a:off x="1775094" y="5272329"/>
            <a:ext cx="1389429" cy="777431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</a:t>
            </a:r>
          </a:p>
        </p:txBody>
      </p:sp>
      <p:sp>
        <p:nvSpPr>
          <p:cNvPr id="51" name="圆角矩形 12">
            <a:extLst>
              <a:ext uri="{FF2B5EF4-FFF2-40B4-BE49-F238E27FC236}">
                <a16:creationId xmlns:a16="http://schemas.microsoft.com/office/drawing/2014/main" id="{ED6F2E92-9965-4CCE-BA66-74E1F6B40898}"/>
              </a:ext>
            </a:extLst>
          </p:cNvPr>
          <p:cNvSpPr/>
          <p:nvPr/>
        </p:nvSpPr>
        <p:spPr>
          <a:xfrm>
            <a:off x="3655499" y="1684366"/>
            <a:ext cx="2162728" cy="2685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Fedora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社区版本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2" name="圆角矩形 13">
            <a:extLst>
              <a:ext uri="{FF2B5EF4-FFF2-40B4-BE49-F238E27FC236}">
                <a16:creationId xmlns:a16="http://schemas.microsoft.com/office/drawing/2014/main" id="{380A7F25-B29C-4A77-AE8C-1787806AFC84}"/>
              </a:ext>
            </a:extLst>
          </p:cNvPr>
          <p:cNvSpPr/>
          <p:nvPr/>
        </p:nvSpPr>
        <p:spPr>
          <a:xfrm>
            <a:off x="3482411" y="4055765"/>
            <a:ext cx="1389430" cy="295965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Ubuntu</a:t>
            </a:r>
          </a:p>
        </p:txBody>
      </p:sp>
      <p:sp>
        <p:nvSpPr>
          <p:cNvPr id="53" name="圆角矩形 14">
            <a:extLst>
              <a:ext uri="{FF2B5EF4-FFF2-40B4-BE49-F238E27FC236}">
                <a16:creationId xmlns:a16="http://schemas.microsoft.com/office/drawing/2014/main" id="{C3CF9AE1-9CB3-4A8E-9010-8B5AF21C13DD}"/>
              </a:ext>
            </a:extLst>
          </p:cNvPr>
          <p:cNvSpPr/>
          <p:nvPr/>
        </p:nvSpPr>
        <p:spPr>
          <a:xfrm>
            <a:off x="3658822" y="2825721"/>
            <a:ext cx="2159162" cy="2869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SLES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0C1AB172-C27D-4C56-9696-D67655FC7C49}"/>
              </a:ext>
            </a:extLst>
          </p:cNvPr>
          <p:cNvSpPr/>
          <p:nvPr/>
        </p:nvSpPr>
        <p:spPr>
          <a:xfrm>
            <a:off x="3655499" y="2181385"/>
            <a:ext cx="2162728" cy="2685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RHEL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5" name="圆角矩形 16">
            <a:extLst>
              <a:ext uri="{FF2B5EF4-FFF2-40B4-BE49-F238E27FC236}">
                <a16:creationId xmlns:a16="http://schemas.microsoft.com/office/drawing/2014/main" id="{F2162B14-D15A-4D78-9858-6E8BB9C6B851}"/>
              </a:ext>
            </a:extLst>
          </p:cNvPr>
          <p:cNvSpPr/>
          <p:nvPr/>
        </p:nvSpPr>
        <p:spPr>
          <a:xfrm>
            <a:off x="3651434" y="3322374"/>
            <a:ext cx="2166892" cy="2869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OpenSUSE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社区发版本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6" name="圆角矩形 17">
            <a:extLst>
              <a:ext uri="{FF2B5EF4-FFF2-40B4-BE49-F238E27FC236}">
                <a16:creationId xmlns:a16="http://schemas.microsoft.com/office/drawing/2014/main" id="{58DD14DB-C187-413D-A80D-918618E6D64A}"/>
              </a:ext>
            </a:extLst>
          </p:cNvPr>
          <p:cNvSpPr/>
          <p:nvPr/>
        </p:nvSpPr>
        <p:spPr>
          <a:xfrm>
            <a:off x="6308960" y="2164355"/>
            <a:ext cx="1696427" cy="28550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CentOS(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7" name="圆角矩形 18">
            <a:extLst>
              <a:ext uri="{FF2B5EF4-FFF2-40B4-BE49-F238E27FC236}">
                <a16:creationId xmlns:a16="http://schemas.microsoft.com/office/drawing/2014/main" id="{52A2B28B-2C26-474B-A733-4DC81DF1D3E1}"/>
              </a:ext>
            </a:extLst>
          </p:cNvPr>
          <p:cNvSpPr/>
          <p:nvPr/>
        </p:nvSpPr>
        <p:spPr>
          <a:xfrm>
            <a:off x="6308960" y="3916522"/>
            <a:ext cx="2024713" cy="272836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麒麟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V10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58" name="圆角矩形 19">
            <a:extLst>
              <a:ext uri="{FF2B5EF4-FFF2-40B4-BE49-F238E27FC236}">
                <a16:creationId xmlns:a16="http://schemas.microsoft.com/office/drawing/2014/main" id="{AFB5F097-91AD-4F2E-AC19-B5D7E3AB6D0F}"/>
              </a:ext>
            </a:extLst>
          </p:cNvPr>
          <p:cNvSpPr/>
          <p:nvPr/>
        </p:nvSpPr>
        <p:spPr>
          <a:xfrm>
            <a:off x="6308960" y="4703802"/>
            <a:ext cx="2024714" cy="261363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iSoft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V5.1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(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9" name="圆角矩形 20">
            <a:extLst>
              <a:ext uri="{FF2B5EF4-FFF2-40B4-BE49-F238E27FC236}">
                <a16:creationId xmlns:a16="http://schemas.microsoft.com/office/drawing/2014/main" id="{C50820B0-C338-4B6A-8E69-92F4F8DE6193}"/>
              </a:ext>
            </a:extLst>
          </p:cNvPr>
          <p:cNvSpPr/>
          <p:nvPr/>
        </p:nvSpPr>
        <p:spPr>
          <a:xfrm>
            <a:off x="6308960" y="5101583"/>
            <a:ext cx="2024715" cy="261363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EulixOS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1.0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(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60" name="圆角矩形 21">
            <a:extLst>
              <a:ext uri="{FF2B5EF4-FFF2-40B4-BE49-F238E27FC236}">
                <a16:creationId xmlns:a16="http://schemas.microsoft.com/office/drawing/2014/main" id="{64F84B56-8E74-4CD2-9B8E-48E4C5999BE2}"/>
              </a:ext>
            </a:extLst>
          </p:cNvPr>
          <p:cNvSpPr/>
          <p:nvPr/>
        </p:nvSpPr>
        <p:spPr>
          <a:xfrm>
            <a:off x="6308960" y="5854418"/>
            <a:ext cx="2024714" cy="272836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EulerOS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(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仅内部配套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61" name="圆角矩形 22">
            <a:extLst>
              <a:ext uri="{FF2B5EF4-FFF2-40B4-BE49-F238E27FC236}">
                <a16:creationId xmlns:a16="http://schemas.microsoft.com/office/drawing/2014/main" id="{A86D9800-5361-49B3-BABF-97984A48758C}"/>
              </a:ext>
            </a:extLst>
          </p:cNvPr>
          <p:cNvSpPr/>
          <p:nvPr/>
        </p:nvSpPr>
        <p:spPr>
          <a:xfrm>
            <a:off x="6308959" y="4314303"/>
            <a:ext cx="2024714" cy="272836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UOS V20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商业发行版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sp>
        <p:nvSpPr>
          <p:cNvPr id="62" name="圆角矩形 23">
            <a:extLst>
              <a:ext uri="{FF2B5EF4-FFF2-40B4-BE49-F238E27FC236}">
                <a16:creationId xmlns:a16="http://schemas.microsoft.com/office/drawing/2014/main" id="{C88BBA5A-74CB-449F-826D-739AF483CED3}"/>
              </a:ext>
            </a:extLst>
          </p:cNvPr>
          <p:cNvSpPr/>
          <p:nvPr/>
        </p:nvSpPr>
        <p:spPr>
          <a:xfrm>
            <a:off x="3589699" y="4941641"/>
            <a:ext cx="2228285" cy="286961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 LTS 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社区版本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cxnSp>
        <p:nvCxnSpPr>
          <p:cNvPr id="63" name="肘形连接符 24">
            <a:extLst>
              <a:ext uri="{FF2B5EF4-FFF2-40B4-BE49-F238E27FC236}">
                <a16:creationId xmlns:a16="http://schemas.microsoft.com/office/drawing/2014/main" id="{FB3B474E-CCCB-4D2D-B04D-191A2AA4D6F4}"/>
              </a:ext>
            </a:extLst>
          </p:cNvPr>
          <p:cNvCxnSpPr>
            <a:stCxn id="46" idx="2"/>
            <a:endCxn id="47" idx="1"/>
          </p:cNvCxnSpPr>
          <p:nvPr/>
        </p:nvCxnSpPr>
        <p:spPr>
          <a:xfrm rot="16200000" flipH="1">
            <a:off x="1374454" y="1666043"/>
            <a:ext cx="499388" cy="3023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630B9457-8F89-466C-AD48-1261DF737CAE}"/>
              </a:ext>
            </a:extLst>
          </p:cNvPr>
          <p:cNvCxnSpPr>
            <a:stCxn id="46" idx="2"/>
            <a:endCxn id="49" idx="1"/>
          </p:cNvCxnSpPr>
          <p:nvPr/>
        </p:nvCxnSpPr>
        <p:spPr>
          <a:xfrm rot="16200000" flipH="1">
            <a:off x="800631" y="2239867"/>
            <a:ext cx="1647032" cy="3023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26">
            <a:extLst>
              <a:ext uri="{FF2B5EF4-FFF2-40B4-BE49-F238E27FC236}">
                <a16:creationId xmlns:a16="http://schemas.microsoft.com/office/drawing/2014/main" id="{F8CC90CB-3D9A-4619-B56B-123D4B050645}"/>
              </a:ext>
            </a:extLst>
          </p:cNvPr>
          <p:cNvCxnSpPr>
            <a:stCxn id="46" idx="2"/>
            <a:endCxn id="48" idx="1"/>
          </p:cNvCxnSpPr>
          <p:nvPr/>
        </p:nvCxnSpPr>
        <p:spPr>
          <a:xfrm rot="16200000" flipH="1">
            <a:off x="301244" y="2739254"/>
            <a:ext cx="2645807" cy="3023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27">
            <a:extLst>
              <a:ext uri="{FF2B5EF4-FFF2-40B4-BE49-F238E27FC236}">
                <a16:creationId xmlns:a16="http://schemas.microsoft.com/office/drawing/2014/main" id="{0C9DBCD9-917C-4FE6-B05F-8D85ADD0A994}"/>
              </a:ext>
            </a:extLst>
          </p:cNvPr>
          <p:cNvCxnSpPr>
            <a:stCxn id="46" idx="2"/>
            <a:endCxn id="50" idx="1"/>
          </p:cNvCxnSpPr>
          <p:nvPr/>
        </p:nvCxnSpPr>
        <p:spPr>
          <a:xfrm rot="16200000" flipH="1">
            <a:off x="-422726" y="3463224"/>
            <a:ext cx="4093501" cy="3021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28">
            <a:extLst>
              <a:ext uri="{FF2B5EF4-FFF2-40B4-BE49-F238E27FC236}">
                <a16:creationId xmlns:a16="http://schemas.microsoft.com/office/drawing/2014/main" id="{EF3E359A-33F1-4DC7-9638-45B7A8BCCD82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 flipV="1">
            <a:off x="3164773" y="1818639"/>
            <a:ext cx="490726" cy="24829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29">
            <a:extLst>
              <a:ext uri="{FF2B5EF4-FFF2-40B4-BE49-F238E27FC236}">
                <a16:creationId xmlns:a16="http://schemas.microsoft.com/office/drawing/2014/main" id="{9A8602EF-33BE-4C7E-B80D-045926A09D7D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3164773" y="2066932"/>
            <a:ext cx="490726" cy="2487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30">
            <a:extLst>
              <a:ext uri="{FF2B5EF4-FFF2-40B4-BE49-F238E27FC236}">
                <a16:creationId xmlns:a16="http://schemas.microsoft.com/office/drawing/2014/main" id="{608DDD95-BCD7-4549-841A-0ACB820AE56F}"/>
              </a:ext>
            </a:extLst>
          </p:cNvPr>
          <p:cNvCxnSpPr>
            <a:stCxn id="49" idx="3"/>
            <a:endCxn id="53" idx="1"/>
          </p:cNvCxnSpPr>
          <p:nvPr/>
        </p:nvCxnSpPr>
        <p:spPr>
          <a:xfrm flipV="1">
            <a:off x="3164770" y="2969201"/>
            <a:ext cx="494052" cy="24537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31">
            <a:extLst>
              <a:ext uri="{FF2B5EF4-FFF2-40B4-BE49-F238E27FC236}">
                <a16:creationId xmlns:a16="http://schemas.microsoft.com/office/drawing/2014/main" id="{8A2FAF59-2051-4CFB-9B92-A9ABAED0B168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3164770" y="3214576"/>
            <a:ext cx="486664" cy="2512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32">
            <a:extLst>
              <a:ext uri="{FF2B5EF4-FFF2-40B4-BE49-F238E27FC236}">
                <a16:creationId xmlns:a16="http://schemas.microsoft.com/office/drawing/2014/main" id="{362ED011-B9CC-4535-A974-7DBB7AC9E80E}"/>
              </a:ext>
            </a:extLst>
          </p:cNvPr>
          <p:cNvCxnSpPr>
            <a:stCxn id="50" idx="3"/>
            <a:endCxn id="62" idx="1"/>
          </p:cNvCxnSpPr>
          <p:nvPr/>
        </p:nvCxnSpPr>
        <p:spPr>
          <a:xfrm flipV="1">
            <a:off x="3164523" y="5085122"/>
            <a:ext cx="425176" cy="5759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33">
            <a:extLst>
              <a:ext uri="{FF2B5EF4-FFF2-40B4-BE49-F238E27FC236}">
                <a16:creationId xmlns:a16="http://schemas.microsoft.com/office/drawing/2014/main" id="{CBEDE70E-1CA3-45C2-9821-8BD54713E99A}"/>
              </a:ext>
            </a:extLst>
          </p:cNvPr>
          <p:cNvCxnSpPr>
            <a:endCxn id="57" idx="1"/>
          </p:cNvCxnSpPr>
          <p:nvPr/>
        </p:nvCxnSpPr>
        <p:spPr>
          <a:xfrm flipV="1">
            <a:off x="5817984" y="4052940"/>
            <a:ext cx="490976" cy="10486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34">
            <a:extLst>
              <a:ext uri="{FF2B5EF4-FFF2-40B4-BE49-F238E27FC236}">
                <a16:creationId xmlns:a16="http://schemas.microsoft.com/office/drawing/2014/main" id="{31A58125-3521-4A96-8ECD-2EA61F3213D4}"/>
              </a:ext>
            </a:extLst>
          </p:cNvPr>
          <p:cNvCxnSpPr>
            <a:endCxn id="61" idx="1"/>
          </p:cNvCxnSpPr>
          <p:nvPr/>
        </p:nvCxnSpPr>
        <p:spPr>
          <a:xfrm flipV="1">
            <a:off x="5817984" y="4450721"/>
            <a:ext cx="490975" cy="6508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35">
            <a:extLst>
              <a:ext uri="{FF2B5EF4-FFF2-40B4-BE49-F238E27FC236}">
                <a16:creationId xmlns:a16="http://schemas.microsoft.com/office/drawing/2014/main" id="{C6BC52FB-0494-4733-AC0C-2DC9DEC27F78}"/>
              </a:ext>
            </a:extLst>
          </p:cNvPr>
          <p:cNvCxnSpPr>
            <a:endCxn id="58" idx="1"/>
          </p:cNvCxnSpPr>
          <p:nvPr/>
        </p:nvCxnSpPr>
        <p:spPr>
          <a:xfrm flipV="1">
            <a:off x="5817984" y="4834484"/>
            <a:ext cx="490976" cy="2670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36">
            <a:extLst>
              <a:ext uri="{FF2B5EF4-FFF2-40B4-BE49-F238E27FC236}">
                <a16:creationId xmlns:a16="http://schemas.microsoft.com/office/drawing/2014/main" id="{4517DB9B-6893-4B0C-AE11-7660FEDE2055}"/>
              </a:ext>
            </a:extLst>
          </p:cNvPr>
          <p:cNvCxnSpPr>
            <a:endCxn id="59" idx="1"/>
          </p:cNvCxnSpPr>
          <p:nvPr/>
        </p:nvCxnSpPr>
        <p:spPr>
          <a:xfrm>
            <a:off x="5817984" y="5101583"/>
            <a:ext cx="490976" cy="13068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37">
            <a:extLst>
              <a:ext uri="{FF2B5EF4-FFF2-40B4-BE49-F238E27FC236}">
                <a16:creationId xmlns:a16="http://schemas.microsoft.com/office/drawing/2014/main" id="{20640283-F48D-462D-AFA7-670BC2E1779B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817984" y="5101583"/>
            <a:ext cx="490976" cy="8892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38">
            <a:extLst>
              <a:ext uri="{FF2B5EF4-FFF2-40B4-BE49-F238E27FC236}">
                <a16:creationId xmlns:a16="http://schemas.microsoft.com/office/drawing/2014/main" id="{4F1A67D4-35D8-4272-8056-A1B3043E623F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 flipV="1">
            <a:off x="5818227" y="2307107"/>
            <a:ext cx="490732" cy="8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39">
            <a:extLst>
              <a:ext uri="{FF2B5EF4-FFF2-40B4-BE49-F238E27FC236}">
                <a16:creationId xmlns:a16="http://schemas.microsoft.com/office/drawing/2014/main" id="{9DF65DC4-85D2-44F1-ABE6-3EF9CA3E6EF8}"/>
              </a:ext>
            </a:extLst>
          </p:cNvPr>
          <p:cNvCxnSpPr>
            <a:endCxn id="52" idx="1"/>
          </p:cNvCxnSpPr>
          <p:nvPr/>
        </p:nvCxnSpPr>
        <p:spPr>
          <a:xfrm>
            <a:off x="3180021" y="4203748"/>
            <a:ext cx="302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40">
            <a:extLst>
              <a:ext uri="{FF2B5EF4-FFF2-40B4-BE49-F238E27FC236}">
                <a16:creationId xmlns:a16="http://schemas.microsoft.com/office/drawing/2014/main" id="{7192D604-64DE-43B3-955C-389FE03A57A5}"/>
              </a:ext>
            </a:extLst>
          </p:cNvPr>
          <p:cNvSpPr/>
          <p:nvPr/>
        </p:nvSpPr>
        <p:spPr>
          <a:xfrm>
            <a:off x="6308960" y="5478216"/>
            <a:ext cx="2024715" cy="272836"/>
          </a:xfrm>
          <a:prstGeom prst="roundRect">
            <a:avLst/>
          </a:prstGeom>
          <a:solidFill>
            <a:srgbClr val="00B0F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……(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商业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)</a:t>
            </a:r>
          </a:p>
        </p:txBody>
      </p:sp>
      <p:cxnSp>
        <p:nvCxnSpPr>
          <p:cNvPr id="80" name="肘形连接符 41">
            <a:extLst>
              <a:ext uri="{FF2B5EF4-FFF2-40B4-BE49-F238E27FC236}">
                <a16:creationId xmlns:a16="http://schemas.microsoft.com/office/drawing/2014/main" id="{27CE0171-2971-43A2-B96E-79DEEFF87FDB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5817984" y="5101583"/>
            <a:ext cx="490976" cy="5130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66">
            <a:extLst>
              <a:ext uri="{FF2B5EF4-FFF2-40B4-BE49-F238E27FC236}">
                <a16:creationId xmlns:a16="http://schemas.microsoft.com/office/drawing/2014/main" id="{018001F8-E499-466C-BD94-A820172A6183}"/>
              </a:ext>
            </a:extLst>
          </p:cNvPr>
          <p:cNvSpPr/>
          <p:nvPr/>
        </p:nvSpPr>
        <p:spPr>
          <a:xfrm>
            <a:off x="8771675" y="3371980"/>
            <a:ext cx="25124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openEuler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通过社区合作，打造创新平台，构建支持多处理架构、统一和开放的操作系统，推动软硬件应用生态繁荣发展。 它是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自主演进的根操作系统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，不基于其他任何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二次开发，这是与其他国产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rPr>
              <a:t>的主要差异。</a:t>
            </a:r>
          </a:p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黑简体"/>
              <a:ea typeface="方正兰亭黑简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45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</p:spPr>
        <p:txBody>
          <a:bodyPr/>
          <a:lstStyle/>
          <a:p>
            <a:r>
              <a:rPr lang="en-US" altLang="zh-CN" dirty="0"/>
              <a:t>openEuler </a:t>
            </a:r>
            <a:r>
              <a:rPr lang="zh-CN" altLang="en-US" dirty="0"/>
              <a:t>版本生命周期</a:t>
            </a:r>
          </a:p>
        </p:txBody>
      </p:sp>
      <p:sp>
        <p:nvSpPr>
          <p:cNvPr id="4" name="矩形 55">
            <a:extLst>
              <a:ext uri="{FF2B5EF4-FFF2-40B4-BE49-F238E27FC236}">
                <a16:creationId xmlns:a16="http://schemas.microsoft.com/office/drawing/2014/main" id="{677569AA-D637-4926-85EC-09092AF383EB}"/>
              </a:ext>
            </a:extLst>
          </p:cNvPr>
          <p:cNvSpPr/>
          <p:nvPr/>
        </p:nvSpPr>
        <p:spPr>
          <a:xfrm>
            <a:off x="8263756" y="990050"/>
            <a:ext cx="3196407" cy="5019675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" name="矩形 56">
            <a:extLst>
              <a:ext uri="{FF2B5EF4-FFF2-40B4-BE49-F238E27FC236}">
                <a16:creationId xmlns:a16="http://schemas.microsoft.com/office/drawing/2014/main" id="{A0B53C74-6BE6-42FD-86C4-0924B2DFDBBC}"/>
              </a:ext>
            </a:extLst>
          </p:cNvPr>
          <p:cNvSpPr/>
          <p:nvPr/>
        </p:nvSpPr>
        <p:spPr>
          <a:xfrm>
            <a:off x="8473306" y="1979275"/>
            <a:ext cx="2974679" cy="254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年份和月份命名版本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长期支持版本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&amp;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创新版本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长期支持版本，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年一个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  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年社区支持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创新版本，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个月一个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215900" marR="0" lvl="0" indent="-215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   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个月社区支持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grpSp>
        <p:nvGrpSpPr>
          <p:cNvPr id="6" name="组合 57">
            <a:extLst>
              <a:ext uri="{FF2B5EF4-FFF2-40B4-BE49-F238E27FC236}">
                <a16:creationId xmlns:a16="http://schemas.microsoft.com/office/drawing/2014/main" id="{39313DC6-FCCF-48AB-AEB7-C38F85A3765F}"/>
              </a:ext>
            </a:extLst>
          </p:cNvPr>
          <p:cNvGrpSpPr/>
          <p:nvPr/>
        </p:nvGrpSpPr>
        <p:grpSpPr>
          <a:xfrm>
            <a:off x="731838" y="990049"/>
            <a:ext cx="7246168" cy="5019675"/>
            <a:chOff x="-935328" y="1508595"/>
            <a:chExt cx="4531410" cy="4372725"/>
          </a:xfrm>
        </p:grpSpPr>
        <p:sp>
          <p:nvSpPr>
            <p:cNvPr id="7" name="矩形 58">
              <a:extLst>
                <a:ext uri="{FF2B5EF4-FFF2-40B4-BE49-F238E27FC236}">
                  <a16:creationId xmlns:a16="http://schemas.microsoft.com/office/drawing/2014/main" id="{97E17ECC-0A71-494F-B860-A3FCB5219B3F}"/>
                </a:ext>
              </a:extLst>
            </p:cNvPr>
            <p:cNvSpPr/>
            <p:nvPr/>
          </p:nvSpPr>
          <p:spPr>
            <a:xfrm>
              <a:off x="-880347" y="1571590"/>
              <a:ext cx="4418491" cy="424109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tabLst/>
                <a:defRPr/>
              </a:pPr>
              <a:endPara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EA0028"/>
                </a:solidFill>
                <a:effectLst/>
                <a:uLnTx/>
                <a:uFillTx/>
                <a:latin typeface="Huawei Sans"/>
                <a:ea typeface="方正兰亭黑简体"/>
                <a:cs typeface="微软雅黑" pitchFamily="34" charset="-122"/>
              </a:endParaRPr>
            </a:p>
          </p:txBody>
        </p:sp>
        <p:sp>
          <p:nvSpPr>
            <p:cNvPr id="8" name="矩形 59">
              <a:extLst>
                <a:ext uri="{FF2B5EF4-FFF2-40B4-BE49-F238E27FC236}">
                  <a16:creationId xmlns:a16="http://schemas.microsoft.com/office/drawing/2014/main" id="{82D53ED5-B876-4B80-B5D8-12BABECD8D25}"/>
                </a:ext>
              </a:extLst>
            </p:cNvPr>
            <p:cNvSpPr/>
            <p:nvPr/>
          </p:nvSpPr>
          <p:spPr>
            <a:xfrm>
              <a:off x="-935327" y="1511153"/>
              <a:ext cx="4528307" cy="4370164"/>
            </a:xfrm>
            <a:prstGeom prst="rect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endParaRPr>
            </a:p>
          </p:txBody>
        </p:sp>
        <p:grpSp>
          <p:nvGrpSpPr>
            <p:cNvPr id="9" name="组合 60">
              <a:extLst>
                <a:ext uri="{FF2B5EF4-FFF2-40B4-BE49-F238E27FC236}">
                  <a16:creationId xmlns:a16="http://schemas.microsoft.com/office/drawing/2014/main" id="{21D7D667-6553-4055-A9A9-7E3B3A66A38A}"/>
                </a:ext>
              </a:extLst>
            </p:cNvPr>
            <p:cNvGrpSpPr/>
            <p:nvPr/>
          </p:nvGrpSpPr>
          <p:grpSpPr>
            <a:xfrm>
              <a:off x="-935328" y="1508595"/>
              <a:ext cx="4531410" cy="4372725"/>
              <a:chOff x="-935328" y="1508595"/>
              <a:chExt cx="4531410" cy="4372725"/>
            </a:xfrm>
          </p:grpSpPr>
          <p:grpSp>
            <p:nvGrpSpPr>
              <p:cNvPr id="10" name="组合 61">
                <a:extLst>
                  <a:ext uri="{FF2B5EF4-FFF2-40B4-BE49-F238E27FC236}">
                    <a16:creationId xmlns:a16="http://schemas.microsoft.com/office/drawing/2014/main" id="{97B06F2E-2693-4CC0-AA8C-D97DD30FD131}"/>
                  </a:ext>
                </a:extLst>
              </p:cNvPr>
              <p:cNvGrpSpPr/>
              <p:nvPr/>
            </p:nvGrpSpPr>
            <p:grpSpPr>
              <a:xfrm>
                <a:off x="-935328" y="1508595"/>
                <a:ext cx="4531410" cy="107639"/>
                <a:chOff x="-935328" y="1508595"/>
                <a:chExt cx="4531410" cy="107639"/>
              </a:xfrm>
            </p:grpSpPr>
            <p:sp>
              <p:nvSpPr>
                <p:cNvPr id="14" name="半闭框 65">
                  <a:extLst>
                    <a:ext uri="{FF2B5EF4-FFF2-40B4-BE49-F238E27FC236}">
                      <a16:creationId xmlns:a16="http://schemas.microsoft.com/office/drawing/2014/main" id="{5562660C-7307-442D-A003-E0E058C3D512}"/>
                    </a:ext>
                  </a:extLst>
                </p:cNvPr>
                <p:cNvSpPr/>
                <p:nvPr/>
              </p:nvSpPr>
              <p:spPr>
                <a:xfrm>
                  <a:off x="-935328" y="1508595"/>
                  <a:ext cx="110199" cy="10763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Huawei Sans"/>
                    <a:ea typeface="方正兰亭黑简体"/>
                    <a:cs typeface="+mn-cs"/>
                  </a:endParaRPr>
                </a:p>
              </p:txBody>
            </p:sp>
            <p:sp>
              <p:nvSpPr>
                <p:cNvPr id="15" name="半闭框 66">
                  <a:extLst>
                    <a:ext uri="{FF2B5EF4-FFF2-40B4-BE49-F238E27FC236}">
                      <a16:creationId xmlns:a16="http://schemas.microsoft.com/office/drawing/2014/main" id="{69E540A4-5FD3-4413-BB29-A4CE589E81C3}"/>
                    </a:ext>
                  </a:extLst>
                </p:cNvPr>
                <p:cNvSpPr/>
                <p:nvPr/>
              </p:nvSpPr>
              <p:spPr>
                <a:xfrm rot="5400000">
                  <a:off x="3487163" y="1507315"/>
                  <a:ext cx="107639" cy="11019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Huawei Sans"/>
                    <a:ea typeface="方正兰亭黑简体"/>
                    <a:cs typeface="+mn-cs"/>
                  </a:endParaRPr>
                </a:p>
              </p:txBody>
            </p:sp>
          </p:grpSp>
          <p:grpSp>
            <p:nvGrpSpPr>
              <p:cNvPr id="11" name="组合 62">
                <a:extLst>
                  <a:ext uri="{FF2B5EF4-FFF2-40B4-BE49-F238E27FC236}">
                    <a16:creationId xmlns:a16="http://schemas.microsoft.com/office/drawing/2014/main" id="{EC3DE5FF-CE6A-42C0-AFCB-F98C08470D22}"/>
                  </a:ext>
                </a:extLst>
              </p:cNvPr>
              <p:cNvGrpSpPr/>
              <p:nvPr/>
            </p:nvGrpSpPr>
            <p:grpSpPr>
              <a:xfrm>
                <a:off x="-935328" y="5773678"/>
                <a:ext cx="4531405" cy="107642"/>
                <a:chOff x="-935328" y="5773678"/>
                <a:chExt cx="4531405" cy="107642"/>
              </a:xfrm>
            </p:grpSpPr>
            <p:sp>
              <p:nvSpPr>
                <p:cNvPr id="12" name="半闭框 63">
                  <a:extLst>
                    <a:ext uri="{FF2B5EF4-FFF2-40B4-BE49-F238E27FC236}">
                      <a16:creationId xmlns:a16="http://schemas.microsoft.com/office/drawing/2014/main" id="{63CD6B69-9F7F-4ECD-B38C-3EB8D1B5F944}"/>
                    </a:ext>
                  </a:extLst>
                </p:cNvPr>
                <p:cNvSpPr/>
                <p:nvPr/>
              </p:nvSpPr>
              <p:spPr>
                <a:xfrm rot="16200000">
                  <a:off x="-934048" y="5772401"/>
                  <a:ext cx="107639" cy="11019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Huawei Sans"/>
                    <a:ea typeface="方正兰亭黑简体"/>
                    <a:cs typeface="+mn-cs"/>
                  </a:endParaRPr>
                </a:p>
              </p:txBody>
            </p:sp>
            <p:sp>
              <p:nvSpPr>
                <p:cNvPr id="13" name="半闭框 64">
                  <a:extLst>
                    <a:ext uri="{FF2B5EF4-FFF2-40B4-BE49-F238E27FC236}">
                      <a16:creationId xmlns:a16="http://schemas.microsoft.com/office/drawing/2014/main" id="{B3ADBEFD-6C51-4CA1-9B5A-D15E987A5A21}"/>
                    </a:ext>
                  </a:extLst>
                </p:cNvPr>
                <p:cNvSpPr/>
                <p:nvPr/>
              </p:nvSpPr>
              <p:spPr>
                <a:xfrm rot="10800000">
                  <a:off x="3485878" y="5773678"/>
                  <a:ext cx="110199" cy="10763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Huawei Sans"/>
                    <a:ea typeface="方正兰亭黑简体"/>
                    <a:cs typeface="+mn-cs"/>
                  </a:endParaRPr>
                </a:p>
              </p:txBody>
            </p:sp>
          </p:grpSp>
        </p:grpSp>
      </p:grpSp>
      <p:cxnSp>
        <p:nvCxnSpPr>
          <p:cNvPr id="16" name="直接连接符 67">
            <a:extLst>
              <a:ext uri="{FF2B5EF4-FFF2-40B4-BE49-F238E27FC236}">
                <a16:creationId xmlns:a16="http://schemas.microsoft.com/office/drawing/2014/main" id="{90A2FA8F-CBAC-4842-9932-01847402B3D0}"/>
              </a:ext>
            </a:extLst>
          </p:cNvPr>
          <p:cNvCxnSpPr/>
          <p:nvPr/>
        </p:nvCxnSpPr>
        <p:spPr>
          <a:xfrm>
            <a:off x="2706536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68">
            <a:extLst>
              <a:ext uri="{FF2B5EF4-FFF2-40B4-BE49-F238E27FC236}">
                <a16:creationId xmlns:a16="http://schemas.microsoft.com/office/drawing/2014/main" id="{7DBC6A62-A91F-4A42-8F26-5505F9D49193}"/>
              </a:ext>
            </a:extLst>
          </p:cNvPr>
          <p:cNvCxnSpPr/>
          <p:nvPr/>
        </p:nvCxnSpPr>
        <p:spPr>
          <a:xfrm>
            <a:off x="3052973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69">
            <a:extLst>
              <a:ext uri="{FF2B5EF4-FFF2-40B4-BE49-F238E27FC236}">
                <a16:creationId xmlns:a16="http://schemas.microsoft.com/office/drawing/2014/main" id="{92C20B7D-3C87-403E-8B09-83C87DCD6167}"/>
              </a:ext>
            </a:extLst>
          </p:cNvPr>
          <p:cNvCxnSpPr/>
          <p:nvPr/>
        </p:nvCxnSpPr>
        <p:spPr>
          <a:xfrm>
            <a:off x="3399410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70">
            <a:extLst>
              <a:ext uri="{FF2B5EF4-FFF2-40B4-BE49-F238E27FC236}">
                <a16:creationId xmlns:a16="http://schemas.microsoft.com/office/drawing/2014/main" id="{0BFB8158-8496-4B29-BA5C-B11713163B58}"/>
              </a:ext>
            </a:extLst>
          </p:cNvPr>
          <p:cNvCxnSpPr/>
          <p:nvPr/>
        </p:nvCxnSpPr>
        <p:spPr>
          <a:xfrm>
            <a:off x="3745848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71">
            <a:extLst>
              <a:ext uri="{FF2B5EF4-FFF2-40B4-BE49-F238E27FC236}">
                <a16:creationId xmlns:a16="http://schemas.microsoft.com/office/drawing/2014/main" id="{361C7700-3FF9-4D8E-8CEB-3D0B54540A6E}"/>
              </a:ext>
            </a:extLst>
          </p:cNvPr>
          <p:cNvCxnSpPr/>
          <p:nvPr/>
        </p:nvCxnSpPr>
        <p:spPr>
          <a:xfrm>
            <a:off x="4092285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72">
            <a:extLst>
              <a:ext uri="{FF2B5EF4-FFF2-40B4-BE49-F238E27FC236}">
                <a16:creationId xmlns:a16="http://schemas.microsoft.com/office/drawing/2014/main" id="{01A7C30E-0C61-4B87-A7FA-C0B501C36ED7}"/>
              </a:ext>
            </a:extLst>
          </p:cNvPr>
          <p:cNvCxnSpPr/>
          <p:nvPr/>
        </p:nvCxnSpPr>
        <p:spPr>
          <a:xfrm>
            <a:off x="4438723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73">
            <a:extLst>
              <a:ext uri="{FF2B5EF4-FFF2-40B4-BE49-F238E27FC236}">
                <a16:creationId xmlns:a16="http://schemas.microsoft.com/office/drawing/2014/main" id="{B347E0E0-7366-40BD-A7F8-651187048CB4}"/>
              </a:ext>
            </a:extLst>
          </p:cNvPr>
          <p:cNvCxnSpPr/>
          <p:nvPr/>
        </p:nvCxnSpPr>
        <p:spPr>
          <a:xfrm>
            <a:off x="4785160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74">
            <a:extLst>
              <a:ext uri="{FF2B5EF4-FFF2-40B4-BE49-F238E27FC236}">
                <a16:creationId xmlns:a16="http://schemas.microsoft.com/office/drawing/2014/main" id="{47B4195E-A6C3-4D16-BE0C-E1582D70D10D}"/>
              </a:ext>
            </a:extLst>
          </p:cNvPr>
          <p:cNvCxnSpPr/>
          <p:nvPr/>
        </p:nvCxnSpPr>
        <p:spPr>
          <a:xfrm>
            <a:off x="5131597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5">
            <a:extLst>
              <a:ext uri="{FF2B5EF4-FFF2-40B4-BE49-F238E27FC236}">
                <a16:creationId xmlns:a16="http://schemas.microsoft.com/office/drawing/2014/main" id="{53D433A9-339C-4654-9EB7-14F1CF1115A9}"/>
              </a:ext>
            </a:extLst>
          </p:cNvPr>
          <p:cNvCxnSpPr/>
          <p:nvPr/>
        </p:nvCxnSpPr>
        <p:spPr>
          <a:xfrm>
            <a:off x="5478035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76">
            <a:extLst>
              <a:ext uri="{FF2B5EF4-FFF2-40B4-BE49-F238E27FC236}">
                <a16:creationId xmlns:a16="http://schemas.microsoft.com/office/drawing/2014/main" id="{53D53A21-2FC4-4A46-A295-6EB4C31D0E00}"/>
              </a:ext>
            </a:extLst>
          </p:cNvPr>
          <p:cNvCxnSpPr/>
          <p:nvPr/>
        </p:nvCxnSpPr>
        <p:spPr>
          <a:xfrm>
            <a:off x="5824472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77">
            <a:extLst>
              <a:ext uri="{FF2B5EF4-FFF2-40B4-BE49-F238E27FC236}">
                <a16:creationId xmlns:a16="http://schemas.microsoft.com/office/drawing/2014/main" id="{7079F4CC-B5B3-4E0C-B06E-087CAE8AF39A}"/>
              </a:ext>
            </a:extLst>
          </p:cNvPr>
          <p:cNvCxnSpPr/>
          <p:nvPr/>
        </p:nvCxnSpPr>
        <p:spPr>
          <a:xfrm>
            <a:off x="6170910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78">
            <a:extLst>
              <a:ext uri="{FF2B5EF4-FFF2-40B4-BE49-F238E27FC236}">
                <a16:creationId xmlns:a16="http://schemas.microsoft.com/office/drawing/2014/main" id="{A476F9BD-0AEC-4C60-87C1-6B9974703FD1}"/>
              </a:ext>
            </a:extLst>
          </p:cNvPr>
          <p:cNvCxnSpPr/>
          <p:nvPr/>
        </p:nvCxnSpPr>
        <p:spPr>
          <a:xfrm>
            <a:off x="6517347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79">
            <a:extLst>
              <a:ext uri="{FF2B5EF4-FFF2-40B4-BE49-F238E27FC236}">
                <a16:creationId xmlns:a16="http://schemas.microsoft.com/office/drawing/2014/main" id="{0CCBBB89-7224-4B6E-A306-4B78887F36F1}"/>
              </a:ext>
            </a:extLst>
          </p:cNvPr>
          <p:cNvCxnSpPr/>
          <p:nvPr/>
        </p:nvCxnSpPr>
        <p:spPr>
          <a:xfrm>
            <a:off x="6863785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80">
            <a:extLst>
              <a:ext uri="{FF2B5EF4-FFF2-40B4-BE49-F238E27FC236}">
                <a16:creationId xmlns:a16="http://schemas.microsoft.com/office/drawing/2014/main" id="{659A96F9-8F6D-4CF0-A8E0-05E2F5242D5B}"/>
              </a:ext>
            </a:extLst>
          </p:cNvPr>
          <p:cNvCxnSpPr/>
          <p:nvPr/>
        </p:nvCxnSpPr>
        <p:spPr>
          <a:xfrm>
            <a:off x="7210222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81">
            <a:extLst>
              <a:ext uri="{FF2B5EF4-FFF2-40B4-BE49-F238E27FC236}">
                <a16:creationId xmlns:a16="http://schemas.microsoft.com/office/drawing/2014/main" id="{C4E1E861-DC57-4527-BD87-8D6FC5183056}"/>
              </a:ext>
            </a:extLst>
          </p:cNvPr>
          <p:cNvCxnSpPr/>
          <p:nvPr/>
        </p:nvCxnSpPr>
        <p:spPr>
          <a:xfrm>
            <a:off x="7556655" y="1641219"/>
            <a:ext cx="0" cy="3608238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82">
            <a:extLst>
              <a:ext uri="{FF2B5EF4-FFF2-40B4-BE49-F238E27FC236}">
                <a16:creationId xmlns:a16="http://schemas.microsoft.com/office/drawing/2014/main" id="{A4BA6887-C7D5-454B-B841-43F04DD34283}"/>
              </a:ext>
            </a:extLst>
          </p:cNvPr>
          <p:cNvSpPr/>
          <p:nvPr/>
        </p:nvSpPr>
        <p:spPr>
          <a:xfrm>
            <a:off x="2259182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2019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2" name="矩形 83">
            <a:extLst>
              <a:ext uri="{FF2B5EF4-FFF2-40B4-BE49-F238E27FC236}">
                <a16:creationId xmlns:a16="http://schemas.microsoft.com/office/drawing/2014/main" id="{B26D61EC-A6BB-4A5F-B443-C95DA256BEFF}"/>
              </a:ext>
            </a:extLst>
          </p:cNvPr>
          <p:cNvSpPr/>
          <p:nvPr/>
        </p:nvSpPr>
        <p:spPr>
          <a:xfrm>
            <a:off x="2945821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2020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3" name="矩形 84">
            <a:extLst>
              <a:ext uri="{FF2B5EF4-FFF2-40B4-BE49-F238E27FC236}">
                <a16:creationId xmlns:a16="http://schemas.microsoft.com/office/drawing/2014/main" id="{F002447B-B227-4C80-8691-B81FAF344A8F}"/>
              </a:ext>
            </a:extLst>
          </p:cNvPr>
          <p:cNvSpPr/>
          <p:nvPr/>
        </p:nvSpPr>
        <p:spPr>
          <a:xfrm>
            <a:off x="3632460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4" name="矩形 85">
            <a:extLst>
              <a:ext uri="{FF2B5EF4-FFF2-40B4-BE49-F238E27FC236}">
                <a16:creationId xmlns:a16="http://schemas.microsoft.com/office/drawing/2014/main" id="{12560521-A569-4111-B857-00FE8425A644}"/>
              </a:ext>
            </a:extLst>
          </p:cNvPr>
          <p:cNvSpPr/>
          <p:nvPr/>
        </p:nvSpPr>
        <p:spPr>
          <a:xfrm>
            <a:off x="4319098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5" name="矩形 86">
            <a:extLst>
              <a:ext uri="{FF2B5EF4-FFF2-40B4-BE49-F238E27FC236}">
                <a16:creationId xmlns:a16="http://schemas.microsoft.com/office/drawing/2014/main" id="{00542F60-A8CC-47AF-B0F7-FCB35A4515D1}"/>
              </a:ext>
            </a:extLst>
          </p:cNvPr>
          <p:cNvSpPr/>
          <p:nvPr/>
        </p:nvSpPr>
        <p:spPr>
          <a:xfrm>
            <a:off x="5005737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6" name="矩形 87">
            <a:extLst>
              <a:ext uri="{FF2B5EF4-FFF2-40B4-BE49-F238E27FC236}">
                <a16:creationId xmlns:a16="http://schemas.microsoft.com/office/drawing/2014/main" id="{B4B4C533-34A7-425B-8FE2-F3C4BE669317}"/>
              </a:ext>
            </a:extLst>
          </p:cNvPr>
          <p:cNvSpPr/>
          <p:nvPr/>
        </p:nvSpPr>
        <p:spPr>
          <a:xfrm>
            <a:off x="5692376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2024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7" name="矩形 88">
            <a:extLst>
              <a:ext uri="{FF2B5EF4-FFF2-40B4-BE49-F238E27FC236}">
                <a16:creationId xmlns:a16="http://schemas.microsoft.com/office/drawing/2014/main" id="{28BBB0B0-1D48-4ECD-9F03-320D7ADF107B}"/>
              </a:ext>
            </a:extLst>
          </p:cNvPr>
          <p:cNvSpPr/>
          <p:nvPr/>
        </p:nvSpPr>
        <p:spPr>
          <a:xfrm>
            <a:off x="6379014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2025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8" name="矩形 89">
            <a:extLst>
              <a:ext uri="{FF2B5EF4-FFF2-40B4-BE49-F238E27FC236}">
                <a16:creationId xmlns:a16="http://schemas.microsoft.com/office/drawing/2014/main" id="{65463BAE-4B11-4314-ACBB-7AF4B8F71802}"/>
              </a:ext>
            </a:extLst>
          </p:cNvPr>
          <p:cNvSpPr/>
          <p:nvPr/>
        </p:nvSpPr>
        <p:spPr>
          <a:xfrm>
            <a:off x="7065651" y="1214609"/>
            <a:ext cx="646009" cy="350981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58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Arial" panose="020B0604020202090204" pitchFamily="34" charset="0"/>
              </a:rPr>
              <a:t>2026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Arial" panose="020B0604020202090204" pitchFamily="34" charset="0"/>
            </a:endParaRPr>
          </a:p>
        </p:txBody>
      </p:sp>
      <p:sp>
        <p:nvSpPr>
          <p:cNvPr id="39" name="矩形 90">
            <a:extLst>
              <a:ext uri="{FF2B5EF4-FFF2-40B4-BE49-F238E27FC236}">
                <a16:creationId xmlns:a16="http://schemas.microsoft.com/office/drawing/2014/main" id="{3B5CE0EC-2335-405D-BB1D-B91A95729380}"/>
              </a:ext>
            </a:extLst>
          </p:cNvPr>
          <p:cNvSpPr/>
          <p:nvPr/>
        </p:nvSpPr>
        <p:spPr>
          <a:xfrm>
            <a:off x="940701" y="1987000"/>
            <a:ext cx="1737335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openEuler20.03LTS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0" name="矩形 91">
            <a:extLst>
              <a:ext uri="{FF2B5EF4-FFF2-40B4-BE49-F238E27FC236}">
                <a16:creationId xmlns:a16="http://schemas.microsoft.com/office/drawing/2014/main" id="{38FF4AD7-43CA-454A-8AA0-4B63A6E7D3F1}"/>
              </a:ext>
            </a:extLst>
          </p:cNvPr>
          <p:cNvSpPr/>
          <p:nvPr/>
        </p:nvSpPr>
        <p:spPr>
          <a:xfrm>
            <a:off x="940702" y="2439554"/>
            <a:ext cx="2100533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openEuler20.09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1" name="矩形 92">
            <a:extLst>
              <a:ext uri="{FF2B5EF4-FFF2-40B4-BE49-F238E27FC236}">
                <a16:creationId xmlns:a16="http://schemas.microsoft.com/office/drawing/2014/main" id="{B228756E-B8DC-4E68-BC9A-6BC8C6C70E61}"/>
              </a:ext>
            </a:extLst>
          </p:cNvPr>
          <p:cNvSpPr/>
          <p:nvPr/>
        </p:nvSpPr>
        <p:spPr>
          <a:xfrm>
            <a:off x="940701" y="2892109"/>
            <a:ext cx="2443429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openEuler21.03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2" name="矩形 93">
            <a:extLst>
              <a:ext uri="{FF2B5EF4-FFF2-40B4-BE49-F238E27FC236}">
                <a16:creationId xmlns:a16="http://schemas.microsoft.com/office/drawing/2014/main" id="{7318A736-C2A1-4C10-9E52-C5034893B8CE}"/>
              </a:ext>
            </a:extLst>
          </p:cNvPr>
          <p:cNvSpPr/>
          <p:nvPr/>
        </p:nvSpPr>
        <p:spPr>
          <a:xfrm>
            <a:off x="940701" y="3344663"/>
            <a:ext cx="2818165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openEuler21.09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3" name="矩形 94">
            <a:extLst>
              <a:ext uri="{FF2B5EF4-FFF2-40B4-BE49-F238E27FC236}">
                <a16:creationId xmlns:a16="http://schemas.microsoft.com/office/drawing/2014/main" id="{C3E71AB5-59F7-4743-9A1D-D03AA1BCD14A}"/>
              </a:ext>
            </a:extLst>
          </p:cNvPr>
          <p:cNvSpPr/>
          <p:nvPr/>
        </p:nvSpPr>
        <p:spPr>
          <a:xfrm>
            <a:off x="940701" y="3797217"/>
            <a:ext cx="3172819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openEuler22.03LTS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4" name="矩形 95">
            <a:extLst>
              <a:ext uri="{FF2B5EF4-FFF2-40B4-BE49-F238E27FC236}">
                <a16:creationId xmlns:a16="http://schemas.microsoft.com/office/drawing/2014/main" id="{D635958F-F188-436D-B95B-FAB127A6E793}"/>
              </a:ext>
            </a:extLst>
          </p:cNvPr>
          <p:cNvSpPr/>
          <p:nvPr/>
        </p:nvSpPr>
        <p:spPr>
          <a:xfrm>
            <a:off x="940700" y="4249771"/>
            <a:ext cx="3506404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openEuler22.09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5" name="矩形 96">
            <a:extLst>
              <a:ext uri="{FF2B5EF4-FFF2-40B4-BE49-F238E27FC236}">
                <a16:creationId xmlns:a16="http://schemas.microsoft.com/office/drawing/2014/main" id="{587CB7F3-0E1D-4A6E-A9CB-3B1DBB592F76}"/>
              </a:ext>
            </a:extLst>
          </p:cNvPr>
          <p:cNvSpPr/>
          <p:nvPr/>
        </p:nvSpPr>
        <p:spPr>
          <a:xfrm>
            <a:off x="940701" y="4702328"/>
            <a:ext cx="946938" cy="37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6" name="矩形 97">
            <a:extLst>
              <a:ext uri="{FF2B5EF4-FFF2-40B4-BE49-F238E27FC236}">
                <a16:creationId xmlns:a16="http://schemas.microsoft.com/office/drawing/2014/main" id="{ABAD567F-87A6-40EB-B258-0DB368421110}"/>
              </a:ext>
            </a:extLst>
          </p:cNvPr>
          <p:cNvSpPr/>
          <p:nvPr/>
        </p:nvSpPr>
        <p:spPr>
          <a:xfrm>
            <a:off x="2658622" y="1987000"/>
            <a:ext cx="419352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7" name="矩形 98">
            <a:extLst>
              <a:ext uri="{FF2B5EF4-FFF2-40B4-BE49-F238E27FC236}">
                <a16:creationId xmlns:a16="http://schemas.microsoft.com/office/drawing/2014/main" id="{A4024240-E71F-4F11-88D5-29BD1DE3D146}"/>
              </a:ext>
            </a:extLst>
          </p:cNvPr>
          <p:cNvSpPr/>
          <p:nvPr/>
        </p:nvSpPr>
        <p:spPr>
          <a:xfrm>
            <a:off x="3041235" y="2439554"/>
            <a:ext cx="419352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8" name="矩形 99">
            <a:extLst>
              <a:ext uri="{FF2B5EF4-FFF2-40B4-BE49-F238E27FC236}">
                <a16:creationId xmlns:a16="http://schemas.microsoft.com/office/drawing/2014/main" id="{59F82DE7-7F8E-4F25-92F8-0A977D094790}"/>
              </a:ext>
            </a:extLst>
          </p:cNvPr>
          <p:cNvSpPr/>
          <p:nvPr/>
        </p:nvSpPr>
        <p:spPr>
          <a:xfrm>
            <a:off x="3384130" y="2892109"/>
            <a:ext cx="357591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49" name="矩形 100">
            <a:extLst>
              <a:ext uri="{FF2B5EF4-FFF2-40B4-BE49-F238E27FC236}">
                <a16:creationId xmlns:a16="http://schemas.microsoft.com/office/drawing/2014/main" id="{B6C5BBA6-FAE0-472F-B8E5-03DE281490DB}"/>
              </a:ext>
            </a:extLst>
          </p:cNvPr>
          <p:cNvSpPr/>
          <p:nvPr/>
        </p:nvSpPr>
        <p:spPr>
          <a:xfrm>
            <a:off x="3755930" y="3344663"/>
            <a:ext cx="357591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0" name="矩形 101">
            <a:extLst>
              <a:ext uri="{FF2B5EF4-FFF2-40B4-BE49-F238E27FC236}">
                <a16:creationId xmlns:a16="http://schemas.microsoft.com/office/drawing/2014/main" id="{3B05FDED-E1FD-4E05-9761-4B5484F9E37B}"/>
              </a:ext>
            </a:extLst>
          </p:cNvPr>
          <p:cNvSpPr/>
          <p:nvPr/>
        </p:nvSpPr>
        <p:spPr>
          <a:xfrm>
            <a:off x="4113521" y="3797217"/>
            <a:ext cx="357591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1" name="矩形 102">
            <a:extLst>
              <a:ext uri="{FF2B5EF4-FFF2-40B4-BE49-F238E27FC236}">
                <a16:creationId xmlns:a16="http://schemas.microsoft.com/office/drawing/2014/main" id="{4745268F-5840-4A45-AC29-E54D75E18C78}"/>
              </a:ext>
            </a:extLst>
          </p:cNvPr>
          <p:cNvSpPr/>
          <p:nvPr/>
        </p:nvSpPr>
        <p:spPr>
          <a:xfrm>
            <a:off x="4447104" y="4249770"/>
            <a:ext cx="357591" cy="373947"/>
          </a:xfrm>
          <a:prstGeom prst="rect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2" name="矩形 103">
            <a:extLst>
              <a:ext uri="{FF2B5EF4-FFF2-40B4-BE49-F238E27FC236}">
                <a16:creationId xmlns:a16="http://schemas.microsoft.com/office/drawing/2014/main" id="{F3D9108D-15FF-4775-826E-55CC7885452D}"/>
              </a:ext>
            </a:extLst>
          </p:cNvPr>
          <p:cNvSpPr/>
          <p:nvPr/>
        </p:nvSpPr>
        <p:spPr>
          <a:xfrm>
            <a:off x="3077974" y="1987000"/>
            <a:ext cx="1393138" cy="3739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3" name="矩形 104">
            <a:extLst>
              <a:ext uri="{FF2B5EF4-FFF2-40B4-BE49-F238E27FC236}">
                <a16:creationId xmlns:a16="http://schemas.microsoft.com/office/drawing/2014/main" id="{3234C241-A2C7-434D-87AD-002696955CF9}"/>
              </a:ext>
            </a:extLst>
          </p:cNvPr>
          <p:cNvSpPr/>
          <p:nvPr/>
        </p:nvSpPr>
        <p:spPr>
          <a:xfrm>
            <a:off x="4471112" y="3797217"/>
            <a:ext cx="1418602" cy="3739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4" name="矩形 105">
            <a:extLst>
              <a:ext uri="{FF2B5EF4-FFF2-40B4-BE49-F238E27FC236}">
                <a16:creationId xmlns:a16="http://schemas.microsoft.com/office/drawing/2014/main" id="{817F73B7-1220-4F11-9BF1-A90506CA8FF9}"/>
              </a:ext>
            </a:extLst>
          </p:cNvPr>
          <p:cNvSpPr/>
          <p:nvPr/>
        </p:nvSpPr>
        <p:spPr>
          <a:xfrm>
            <a:off x="4471112" y="1987000"/>
            <a:ext cx="1441461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5" name="矩形 106">
            <a:extLst>
              <a:ext uri="{FF2B5EF4-FFF2-40B4-BE49-F238E27FC236}">
                <a16:creationId xmlns:a16="http://schemas.microsoft.com/office/drawing/2014/main" id="{7AC79758-A27D-4738-B894-60F6F4ACEB00}"/>
              </a:ext>
            </a:extLst>
          </p:cNvPr>
          <p:cNvSpPr/>
          <p:nvPr/>
        </p:nvSpPr>
        <p:spPr>
          <a:xfrm>
            <a:off x="3460587" y="2439554"/>
            <a:ext cx="313956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6" name="矩形 107">
            <a:extLst>
              <a:ext uri="{FF2B5EF4-FFF2-40B4-BE49-F238E27FC236}">
                <a16:creationId xmlns:a16="http://schemas.microsoft.com/office/drawing/2014/main" id="{859500C9-0402-4B35-8942-DA2F9833C675}"/>
              </a:ext>
            </a:extLst>
          </p:cNvPr>
          <p:cNvSpPr/>
          <p:nvPr/>
        </p:nvSpPr>
        <p:spPr>
          <a:xfrm>
            <a:off x="3741721" y="2892109"/>
            <a:ext cx="371800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7" name="矩形 108">
            <a:extLst>
              <a:ext uri="{FF2B5EF4-FFF2-40B4-BE49-F238E27FC236}">
                <a16:creationId xmlns:a16="http://schemas.microsoft.com/office/drawing/2014/main" id="{2E711A07-CB55-44B1-92CE-E5581FB3F415}"/>
              </a:ext>
            </a:extLst>
          </p:cNvPr>
          <p:cNvSpPr/>
          <p:nvPr/>
        </p:nvSpPr>
        <p:spPr>
          <a:xfrm>
            <a:off x="4113520" y="3344663"/>
            <a:ext cx="357591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8" name="矩形 109">
            <a:extLst>
              <a:ext uri="{FF2B5EF4-FFF2-40B4-BE49-F238E27FC236}">
                <a16:creationId xmlns:a16="http://schemas.microsoft.com/office/drawing/2014/main" id="{BBDEAA50-93D1-4AE9-A156-9473CAA8D49C}"/>
              </a:ext>
            </a:extLst>
          </p:cNvPr>
          <p:cNvSpPr/>
          <p:nvPr/>
        </p:nvSpPr>
        <p:spPr>
          <a:xfrm>
            <a:off x="5889714" y="3797217"/>
            <a:ext cx="1397706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59" name="矩形 110">
            <a:extLst>
              <a:ext uri="{FF2B5EF4-FFF2-40B4-BE49-F238E27FC236}">
                <a16:creationId xmlns:a16="http://schemas.microsoft.com/office/drawing/2014/main" id="{AD7E464F-A9B4-4188-9189-D693D731FA38}"/>
              </a:ext>
            </a:extLst>
          </p:cNvPr>
          <p:cNvSpPr/>
          <p:nvPr/>
        </p:nvSpPr>
        <p:spPr>
          <a:xfrm>
            <a:off x="4804695" y="4249770"/>
            <a:ext cx="387147" cy="37394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4CE107C3-DABE-4949-9AE6-74D685E5F85A}"/>
              </a:ext>
            </a:extLst>
          </p:cNvPr>
          <p:cNvSpPr txBox="1"/>
          <p:nvPr/>
        </p:nvSpPr>
        <p:spPr>
          <a:xfrm>
            <a:off x="925465" y="1642306"/>
            <a:ext cx="14683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openEuler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社区版本</a:t>
            </a:r>
          </a:p>
        </p:txBody>
      </p:sp>
      <p:sp>
        <p:nvSpPr>
          <p:cNvPr id="61" name="矩形 112">
            <a:extLst>
              <a:ext uri="{FF2B5EF4-FFF2-40B4-BE49-F238E27FC236}">
                <a16:creationId xmlns:a16="http://schemas.microsoft.com/office/drawing/2014/main" id="{DF3410BC-03F0-4708-866C-7716AE13A4A8}"/>
              </a:ext>
            </a:extLst>
          </p:cNvPr>
          <p:cNvSpPr/>
          <p:nvPr/>
        </p:nvSpPr>
        <p:spPr>
          <a:xfrm>
            <a:off x="3605815" y="5249457"/>
            <a:ext cx="1307983" cy="561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开发阶段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Develop Phase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62" name="矩形 113">
            <a:extLst>
              <a:ext uri="{FF2B5EF4-FFF2-40B4-BE49-F238E27FC236}">
                <a16:creationId xmlns:a16="http://schemas.microsoft.com/office/drawing/2014/main" id="{05B57EC4-147D-40D3-A695-67ADAA2A1458}"/>
              </a:ext>
            </a:extLst>
          </p:cNvPr>
          <p:cNvSpPr/>
          <p:nvPr/>
        </p:nvSpPr>
        <p:spPr>
          <a:xfrm>
            <a:off x="4989600" y="5249457"/>
            <a:ext cx="1307983" cy="561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全面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/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维护支持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Maintenance Support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  <p:sp>
        <p:nvSpPr>
          <p:cNvPr id="63" name="矩形 114">
            <a:extLst>
              <a:ext uri="{FF2B5EF4-FFF2-40B4-BE49-F238E27FC236}">
                <a16:creationId xmlns:a16="http://schemas.microsoft.com/office/drawing/2014/main" id="{63CBD44F-3219-4FA2-B96D-70E4CD5E6A4B}"/>
              </a:ext>
            </a:extLst>
          </p:cNvPr>
          <p:cNvSpPr/>
          <p:nvPr/>
        </p:nvSpPr>
        <p:spPr>
          <a:xfrm>
            <a:off x="6373384" y="5249457"/>
            <a:ext cx="1307983" cy="56151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扩展支持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uawei Sans"/>
                <a:ea typeface="方正兰亭黑简体"/>
                <a:cs typeface="+mn-cs"/>
              </a:rPr>
              <a:t>Extend Support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Huawei Sans"/>
              <a:ea typeface="方正兰亭黑简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129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 </a:t>
            </a:r>
            <a:r>
              <a:rPr lang="zh-CN" altLang="en-US" dirty="0"/>
              <a:t>发行版介绍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D6B359E-247C-4655-930B-AC2C606A3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目前发布</a:t>
            </a:r>
            <a:r>
              <a:rPr lang="en-US" altLang="zh-CN" dirty="0" err="1"/>
              <a:t>openEuler</a:t>
            </a:r>
            <a:r>
              <a:rPr lang="zh-CN" altLang="en-US" dirty="0"/>
              <a:t>商业发行版的厂商</a:t>
            </a:r>
            <a:endParaRPr lang="en-US" altLang="zh-CN" dirty="0"/>
          </a:p>
          <a:p>
            <a:pPr marL="0" indent="0">
              <a:buNone/>
            </a:pPr>
            <a:r>
              <a:rPr lang="zh-TW" altLang="en-US" sz="1400" dirty="0"/>
              <a:t>麒麟信安（</a:t>
            </a:r>
            <a:r>
              <a:rPr lang="en-US" sz="1400" dirty="0"/>
              <a:t>http://www.kylinsec.com.cn/）</a:t>
            </a:r>
          </a:p>
          <a:p>
            <a:pPr marL="0" indent="0">
              <a:buNone/>
            </a:pPr>
            <a:r>
              <a:rPr lang="zh-TW" altLang="en-US" sz="1400" dirty="0"/>
              <a:t>统信（</a:t>
            </a:r>
            <a:r>
              <a:rPr lang="en-US" sz="1400" dirty="0"/>
              <a:t>https://www.uniontech.com/）</a:t>
            </a:r>
          </a:p>
          <a:p>
            <a:pPr marL="0" indent="0">
              <a:buNone/>
            </a:pPr>
            <a:r>
              <a:rPr lang="zh-TW" altLang="en-US" sz="1400" dirty="0"/>
              <a:t>麒麟软件（</a:t>
            </a:r>
            <a:r>
              <a:rPr lang="en-US" sz="1400" dirty="0"/>
              <a:t>https://www.kylinos.cn/）</a:t>
            </a:r>
          </a:p>
          <a:p>
            <a:pPr marL="0" indent="0">
              <a:buNone/>
            </a:pPr>
            <a:r>
              <a:rPr lang="zh-TW" altLang="en-US" sz="1400" dirty="0"/>
              <a:t>中科院软件研究所（</a:t>
            </a:r>
            <a:r>
              <a:rPr lang="en-US" sz="1400" dirty="0"/>
              <a:t>http://www.iscas.ac.cn/）</a:t>
            </a:r>
          </a:p>
          <a:p>
            <a:pPr marL="0" indent="0">
              <a:buNone/>
            </a:pPr>
            <a:r>
              <a:rPr lang="zh-TW" altLang="en-US" sz="1400" dirty="0"/>
              <a:t>普华基础软件（</a:t>
            </a:r>
            <a:r>
              <a:rPr lang="en-US" sz="1400" dirty="0"/>
              <a:t>http://www.i-soft.com.cn/）</a:t>
            </a:r>
          </a:p>
          <a:p>
            <a:pPr marL="0" indent="0">
              <a:buNone/>
            </a:pPr>
            <a:r>
              <a:rPr lang="en-US" sz="1400" dirty="0" err="1"/>
              <a:t>turbolinux（https</a:t>
            </a:r>
            <a:r>
              <a:rPr lang="en-US" sz="1400" dirty="0"/>
              <a:t>://www.turbolinux.com.cn/）</a:t>
            </a:r>
          </a:p>
          <a:p>
            <a:pPr marL="0" indent="0">
              <a:buNone/>
            </a:pPr>
            <a:r>
              <a:rPr lang="zh-TW" altLang="en-US" sz="1400" dirty="0"/>
              <a:t>润和软件（</a:t>
            </a:r>
            <a:r>
              <a:rPr lang="en-US" sz="1400" dirty="0"/>
              <a:t>http://www.hoperun.com/）</a:t>
            </a:r>
          </a:p>
          <a:p>
            <a:pPr marL="0" indent="0">
              <a:buNone/>
            </a:pPr>
            <a:r>
              <a:rPr lang="zh-TW" altLang="en-US" sz="1400" dirty="0"/>
              <a:t>同源华安软件（</a:t>
            </a:r>
            <a:r>
              <a:rPr lang="en-US" sz="1400" dirty="0"/>
              <a:t>http://www.tongyuanos.com/）</a:t>
            </a:r>
          </a:p>
          <a:p>
            <a:pPr marL="0" indent="0">
              <a:buNone/>
            </a:pPr>
            <a:r>
              <a:rPr lang="zh-TW" altLang="en-US" sz="1400" dirty="0"/>
              <a:t>红旗</a:t>
            </a:r>
            <a:r>
              <a:rPr lang="en-US" sz="1400" dirty="0" err="1"/>
              <a:t>Linux（http</a:t>
            </a:r>
            <a:r>
              <a:rPr lang="en-US" sz="1400" dirty="0"/>
              <a:t>://www.chinaredflag.cn/）</a:t>
            </a:r>
          </a:p>
          <a:p>
            <a:pPr marL="0" indent="0">
              <a:buNone/>
            </a:pPr>
            <a:r>
              <a:rPr lang="en-US" sz="1400" dirty="0" err="1"/>
              <a:t>SUSE（https</a:t>
            </a:r>
            <a:r>
              <a:rPr lang="en-US" sz="1400" dirty="0"/>
              <a:t>://www.suse.com/）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78C55-8D87-4F66-AA1D-030F276A3C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4" y="2964162"/>
            <a:ext cx="3853850" cy="9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71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参与 </a:t>
            </a:r>
            <a:r>
              <a:rPr lang="en-US" altLang="zh-CN" dirty="0"/>
              <a:t>openEuler </a:t>
            </a:r>
            <a:r>
              <a:rPr lang="zh-CN" altLang="en-US" dirty="0"/>
              <a:t>社区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4C8E6-3510-5043-272A-D2D1A2F74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11985" y="2483795"/>
            <a:ext cx="1959483" cy="2555300"/>
          </a:xfrm>
        </p:spPr>
        <p:txBody>
          <a:bodyPr/>
          <a:lstStyle/>
          <a:p>
            <a:r>
              <a:rPr lang="zh-TW" altLang="en-US" dirty="0">
                <a:hlinkClick r:id="rId2"/>
              </a:rPr>
              <a:t>贡献攻略 </a:t>
            </a:r>
            <a:r>
              <a:rPr lang="en-US" altLang="zh-TW" dirty="0">
                <a:hlinkClick r:id="rId2"/>
              </a:rPr>
              <a:t>(</a:t>
            </a:r>
            <a:r>
              <a:rPr lang="en-US" dirty="0">
                <a:hlinkClick r:id="rId2"/>
              </a:rPr>
              <a:t>openeuler.org)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22B7ED-0A5E-4127-8942-3DD35E176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63" y="933450"/>
            <a:ext cx="5771527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2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/>
        </p:nvSpPr>
        <p:spPr>
          <a:xfrm>
            <a:off x="2290445" y="2591435"/>
            <a:ext cx="7776845" cy="1871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</a:br>
            <a: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Questions &amp; Answers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6C73C5-9217-4AB8-B94F-2F5D8D989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-20935"/>
            <a:ext cx="3131418" cy="690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"/>
    </mc:Choice>
    <mc:Fallback xmlns="">
      <p:transition spd="slow" advTm="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60年前“操作系统”并不是今天的样子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2745" y="1663700"/>
            <a:ext cx="8905875" cy="246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998855" y="4215130"/>
            <a:ext cx="11010265" cy="1616075"/>
          </a:xfrm>
        </p:spPr>
        <p:txBody>
          <a:bodyPr>
            <a:noAutofit/>
          </a:bodyPr>
          <a:lstStyle/>
          <a:p>
            <a:pPr algn="l"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早期计算机系统</a:t>
            </a:r>
            <a:endParaRPr kumimoji="0" lang="en-US" altLang="zh-CN" sz="2800" dirty="0"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(a)bring cards to 1401</a:t>
            </a: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(b)read cards to tape</a:t>
            </a:r>
          </a:p>
          <a:p>
            <a:pPr lvl="1" algn="l" eaLnBrk="1" hangingPunct="1">
              <a:lnSpc>
                <a:spcPct val="70000"/>
              </a:lnSpc>
            </a:pPr>
            <a:r>
              <a:rPr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(c)</a:t>
            </a: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(d)put tape on 7094 which does computing</a:t>
            </a: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(e)(f)put tape on 1401 which prints output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34907" y="5821587"/>
            <a:ext cx="813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八卦：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Operating System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的词根，来自对当时的设备管理者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Operator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的称呼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6B9757-D3BC-431C-89C2-88447B9899F2}"/>
              </a:ext>
            </a:extLst>
          </p:cNvPr>
          <p:cNvSpPr txBox="1"/>
          <p:nvPr/>
        </p:nvSpPr>
        <p:spPr>
          <a:xfrm>
            <a:off x="7629149" y="4199989"/>
            <a:ext cx="4191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开始编程前，程序员需要知道系统硬件的所有细节，包括但不限于</a:t>
            </a:r>
            <a:endParaRPr lang="en-US" altLang="zh-CN" sz="2000" dirty="0"/>
          </a:p>
          <a:p>
            <a:r>
              <a:rPr lang="en-US" altLang="zh-CN" sz="2000" dirty="0"/>
              <a:t>(a)</a:t>
            </a:r>
            <a:r>
              <a:rPr lang="zh-CN" altLang="en-US" sz="2000" dirty="0"/>
              <a:t>读卡器、磁带、打印机的规则</a:t>
            </a:r>
            <a:endParaRPr lang="en-US" altLang="zh-CN" sz="2000" dirty="0"/>
          </a:p>
          <a:p>
            <a:r>
              <a:rPr lang="en-US" altLang="zh-CN" sz="2000" dirty="0"/>
              <a:t>(b)</a:t>
            </a:r>
            <a:r>
              <a:rPr lang="zh-CN" altLang="en-US" sz="2000" dirty="0"/>
              <a:t>处理器的算力，内存的布局</a:t>
            </a:r>
            <a:endParaRPr lang="en-US" altLang="zh-CN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114C9B-7CF2-4577-928D-0A251CF1ECCB}"/>
              </a:ext>
            </a:extLst>
          </p:cNvPr>
          <p:cNvSpPr txBox="1"/>
          <p:nvPr/>
        </p:nvSpPr>
        <p:spPr>
          <a:xfrm>
            <a:off x="2436107" y="6194425"/>
            <a:ext cx="89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八卦：现在的很多编程习题都来自那个时期的任务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  <p:bldP spid="3" grpId="0"/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0年前“操作系统”的样子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218D3BA2-8B45-486E-9209-1B75529B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3789363"/>
            <a:ext cx="3416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程序指令直接使用资源（地址）</a:t>
            </a:r>
          </a:p>
        </p:txBody>
      </p:sp>
      <p:sp>
        <p:nvSpPr>
          <p:cNvPr id="30" name="Text Box 17">
            <a:extLst>
              <a:ext uri="{FF2B5EF4-FFF2-40B4-BE49-F238E27FC236}">
                <a16:creationId xmlns:a16="http://schemas.microsoft.com/office/drawing/2014/main" id="{6644B2D9-D087-449F-873E-44F901B96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444875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5BBEB716-D7D0-441D-959B-697534C2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459263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3DB218C-81FB-47CC-A54C-3E4A284EF287}"/>
              </a:ext>
            </a:extLst>
          </p:cNvPr>
          <p:cNvCxnSpPr/>
          <p:nvPr/>
        </p:nvCxnSpPr>
        <p:spPr>
          <a:xfrm>
            <a:off x="1793875" y="3627438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6248102-F5DE-4D16-8949-20523651A2DE}"/>
              </a:ext>
            </a:extLst>
          </p:cNvPr>
          <p:cNvCxnSpPr/>
          <p:nvPr/>
        </p:nvCxnSpPr>
        <p:spPr>
          <a:xfrm flipV="1">
            <a:off x="2489200" y="3030538"/>
            <a:ext cx="0" cy="544512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F847B4-440E-4749-9B40-C289AA6D0862}"/>
              </a:ext>
            </a:extLst>
          </p:cNvPr>
          <p:cNvCxnSpPr/>
          <p:nvPr/>
        </p:nvCxnSpPr>
        <p:spPr>
          <a:xfrm flipV="1">
            <a:off x="2895600" y="3694113"/>
            <a:ext cx="0" cy="871537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8AFBC1E-9527-4316-8CBC-D598ACBD8A2E}"/>
              </a:ext>
            </a:extLst>
          </p:cNvPr>
          <p:cNvCxnSpPr/>
          <p:nvPr/>
        </p:nvCxnSpPr>
        <p:spPr>
          <a:xfrm flipV="1">
            <a:off x="4151313" y="303847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11">
            <a:extLst>
              <a:ext uri="{FF2B5EF4-FFF2-40B4-BE49-F238E27FC236}">
                <a16:creationId xmlns:a16="http://schemas.microsoft.com/office/drawing/2014/main" id="{96309108-BE7A-44F7-BF85-7BEAFD11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887538"/>
            <a:ext cx="15636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12">
            <a:extLst>
              <a:ext uri="{FF2B5EF4-FFF2-40B4-BE49-F238E27FC236}">
                <a16:creationId xmlns:a16="http://schemas.microsoft.com/office/drawing/2014/main" id="{DF1388FD-3782-4557-806B-D83373A9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1976438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13">
            <a:extLst>
              <a:ext uri="{FF2B5EF4-FFF2-40B4-BE49-F238E27FC236}">
                <a16:creationId xmlns:a16="http://schemas.microsoft.com/office/drawing/2014/main" id="{A2CD207B-B346-4AFD-9428-BB5C8BDA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368550"/>
            <a:ext cx="6858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39" name="矩形 14">
            <a:extLst>
              <a:ext uri="{FF2B5EF4-FFF2-40B4-BE49-F238E27FC236}">
                <a16:creationId xmlns:a16="http://schemas.microsoft.com/office/drawing/2014/main" id="{B64F9752-CD3A-4074-A09E-F66E20189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2720975"/>
            <a:ext cx="850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40" name="矩形 16">
            <a:extLst>
              <a:ext uri="{FF2B5EF4-FFF2-40B4-BE49-F238E27FC236}">
                <a16:creationId xmlns:a16="http://schemas.microsoft.com/office/drawing/2014/main" id="{430A8713-BF2E-4767-8657-917BA26F9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103438"/>
            <a:ext cx="60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41" name="组合 18">
            <a:extLst>
              <a:ext uri="{FF2B5EF4-FFF2-40B4-BE49-F238E27FC236}">
                <a16:creationId xmlns:a16="http://schemas.microsoft.com/office/drawing/2014/main" id="{54A41402-8EEA-4A64-BE4E-31672C538D50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2584450"/>
            <a:ext cx="893762" cy="485775"/>
            <a:chOff x="7497779" y="2557344"/>
            <a:chExt cx="892996" cy="485244"/>
          </a:xfrm>
        </p:grpSpPr>
        <p:pic>
          <p:nvPicPr>
            <p:cNvPr id="42" name="图片 19">
              <a:extLst>
                <a:ext uri="{FF2B5EF4-FFF2-40B4-BE49-F238E27FC236}">
                  <a16:creationId xmlns:a16="http://schemas.microsoft.com/office/drawing/2014/main" id="{3FFA630C-6BE8-4297-8167-393C607C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矩形 20">
              <a:extLst>
                <a:ext uri="{FF2B5EF4-FFF2-40B4-BE49-F238E27FC236}">
                  <a16:creationId xmlns:a16="http://schemas.microsoft.com/office/drawing/2014/main" id="{AD77CD71-28DB-43FE-91EA-040DF963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28">
            <a:extLst>
              <a:ext uri="{FF2B5EF4-FFF2-40B4-BE49-F238E27FC236}">
                <a16:creationId xmlns:a16="http://schemas.microsoft.com/office/drawing/2014/main" id="{F5B5A79E-1A1C-43FB-951A-23D6D3DA7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8" y="1844675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38">
            <a:extLst>
              <a:ext uri="{FF2B5EF4-FFF2-40B4-BE49-F238E27FC236}">
                <a16:creationId xmlns:a16="http://schemas.microsoft.com/office/drawing/2014/main" id="{2E0A3BF0-DAFF-4438-BC53-5ED46E9F1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4702175"/>
            <a:ext cx="203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DB458506-100D-435A-AFEA-D3421775E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5087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868C29-3FC2-438B-B143-04982C6F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4479925"/>
            <a:ext cx="1019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FCB57B8F-4CB4-4CBF-A662-B5D74546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5" y="4152900"/>
            <a:ext cx="1973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%AH $0x5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%BH $0x7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add  %AH %BH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$0x9 %AH</a:t>
            </a: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01CCA1C-CF1B-49CD-9325-461D5DDD8FB4}"/>
              </a:ext>
            </a:extLst>
          </p:cNvPr>
          <p:cNvSpPr/>
          <p:nvPr/>
        </p:nvSpPr>
        <p:spPr>
          <a:xfrm>
            <a:off x="3421063" y="5010150"/>
            <a:ext cx="150812" cy="1333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2B3942C-2A1B-4A0A-9B1B-28E36B64D5EF}"/>
              </a:ext>
            </a:extLst>
          </p:cNvPr>
          <p:cNvSpPr/>
          <p:nvPr/>
        </p:nvSpPr>
        <p:spPr>
          <a:xfrm>
            <a:off x="3751263" y="5014913"/>
            <a:ext cx="152400" cy="131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998B874-E08B-4CCD-B79A-90B285BEBB0D}"/>
              </a:ext>
            </a:extLst>
          </p:cNvPr>
          <p:cNvSpPr/>
          <p:nvPr/>
        </p:nvSpPr>
        <p:spPr>
          <a:xfrm>
            <a:off x="4094163" y="5016500"/>
            <a:ext cx="150812" cy="1285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8" grpId="0"/>
      <p:bldP spid="49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e1a9edb-4110-4fb4-ad97-34e95fcd4ffc"/>
  <p:tag name="COMMONDATA" val="eyJoZGlkIjoiMGFiNzE5NDY3N2UwMTA1NmU1NDc3ZjMwNzc5ZTMzZDkifQ=="/>
  <p:tag name="RESOURCE_RECORD_KEY" val="{&quot;29&quot;:[20435158,20426308,20426344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5335</Words>
  <Application>Microsoft Office PowerPoint</Application>
  <PresentationFormat>宽屏</PresentationFormat>
  <Paragraphs>910</Paragraphs>
  <Slides>75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15" baseType="lpstr">
      <vt:lpstr>.AppleSystemUIFont</vt:lpstr>
      <vt:lpstr>FZLanTingHeiS-B-GB</vt:lpstr>
      <vt:lpstr>FZLanTingHeiS-DB-GB</vt:lpstr>
      <vt:lpstr>FZLanTingHeiS-R-GB</vt:lpstr>
      <vt:lpstr>Gulim</vt:lpstr>
      <vt:lpstr>Helvetica Neue Medium</vt:lpstr>
      <vt:lpstr>Huawei Sans Medium</vt:lpstr>
      <vt:lpstr>MS PGothic</vt:lpstr>
      <vt:lpstr>新細明體</vt:lpstr>
      <vt:lpstr>Source Han Sans CN Medium</vt:lpstr>
      <vt:lpstr>Times Roman</vt:lpstr>
      <vt:lpstr>等线</vt:lpstr>
      <vt:lpstr>等线 Light</vt:lpstr>
      <vt:lpstr>方正兰亭黑简体</vt:lpstr>
      <vt:lpstr>楷体</vt:lpstr>
      <vt:lpstr>楷体_GB2312</vt:lpstr>
      <vt:lpstr>隶书</vt:lpstr>
      <vt:lpstr>喵呜黑体</vt:lpstr>
      <vt:lpstr>宋体</vt:lpstr>
      <vt:lpstr>Microsoft YaHei</vt:lpstr>
      <vt:lpstr>Microsoft YaHei</vt:lpstr>
      <vt:lpstr>张海山锐谐体2.0-授权联系：Samtype@QQ.com</vt:lpstr>
      <vt:lpstr>Arial</vt:lpstr>
      <vt:lpstr>Arial</vt:lpstr>
      <vt:lpstr>Calibri</vt:lpstr>
      <vt:lpstr>Calibri Light</vt:lpstr>
      <vt:lpstr>Comic Sans MS</vt:lpstr>
      <vt:lpstr>Consolas</vt:lpstr>
      <vt:lpstr>Huawei Sans</vt:lpstr>
      <vt:lpstr>Lucida Sans</vt:lpstr>
      <vt:lpstr>Microsoft New Tai Lue</vt:lpstr>
      <vt:lpstr>Tahoma</vt:lpstr>
      <vt:lpstr>Times New Roman</vt:lpstr>
      <vt:lpstr>Verdana</vt:lpstr>
      <vt:lpstr>Wingdings</vt:lpstr>
      <vt:lpstr>Office 主题​​</vt:lpstr>
      <vt:lpstr>Office 主题</vt:lpstr>
      <vt:lpstr>4_内容页模板</vt:lpstr>
      <vt:lpstr>3_内容页模板</vt:lpstr>
      <vt:lpstr>Visio</vt:lpstr>
      <vt:lpstr>操作系统</vt:lpstr>
      <vt:lpstr>章节1-1：引言</vt:lpstr>
      <vt:lpstr>什么是操作系统？</vt:lpstr>
      <vt:lpstr>这似乎是一个不用回答的问题</vt:lpstr>
      <vt:lpstr>按照同学们的直觉，操作系统的作用是什么？</vt:lpstr>
      <vt:lpstr>从专业开发人员的视角重新审视</vt:lpstr>
      <vt:lpstr>几个值得思考的小问题</vt:lpstr>
      <vt:lpstr>60年前“操作系统”并不是今天的样子</vt:lpstr>
      <vt:lpstr>60年前“操作系统”的样子</vt:lpstr>
      <vt:lpstr>60年前的计算机系统</vt:lpstr>
      <vt:lpstr>50年前“操作系统”的样子</vt:lpstr>
      <vt:lpstr>50年前“操作系统”的样子</vt:lpstr>
      <vt:lpstr>在演进的过程中，操作系统逐步具备了哪些功能</vt:lpstr>
      <vt:lpstr>那个时候对于操作系统的要求</vt:lpstr>
      <vt:lpstr>现代化“操作系统”的样子</vt:lpstr>
      <vt:lpstr>“操作系统”的演进方向</vt:lpstr>
      <vt:lpstr>延伸阅读</vt:lpstr>
      <vt:lpstr>What happens behind “Hello World”</vt:lpstr>
      <vt:lpstr>写出Hello World发生了什么</vt:lpstr>
      <vt:lpstr>对操作系统的直观感受</vt:lpstr>
      <vt:lpstr>操作系统定义</vt:lpstr>
      <vt:lpstr>操作系统的地位</vt:lpstr>
      <vt:lpstr>软件的概念</vt:lpstr>
      <vt:lpstr>操作系统在计算机中的角色</vt:lpstr>
      <vt:lpstr>操作系统的功能</vt:lpstr>
      <vt:lpstr>Minix架构（层次式的设计示例）</vt:lpstr>
      <vt:lpstr>PowerPoint 演示文稿</vt:lpstr>
      <vt:lpstr>课程概要</vt:lpstr>
      <vt:lpstr>评分规则</vt:lpstr>
      <vt:lpstr>教材</vt:lpstr>
      <vt:lpstr>Teaching books and reference</vt:lpstr>
      <vt:lpstr>Other reference books</vt:lpstr>
      <vt:lpstr>OS发展史</vt:lpstr>
      <vt:lpstr>History of OS: 青铜器时代</vt:lpstr>
      <vt:lpstr>History of Operating Systems (1)</vt:lpstr>
      <vt:lpstr>FMS: Bronze Age</vt:lpstr>
      <vt:lpstr>History of OS: Industrial Age</vt:lpstr>
      <vt:lpstr>Multics: seed of modern OS</vt:lpstr>
      <vt:lpstr>Multics: seed of modern OS</vt:lpstr>
      <vt:lpstr>Multics: seed of modern OS</vt:lpstr>
      <vt:lpstr>Ken Thompson: I want to play game</vt:lpstr>
      <vt:lpstr>Unix family: more popular than CN&amp;KN</vt:lpstr>
      <vt:lpstr>Linus Torvalds: Just do it</vt:lpstr>
      <vt:lpstr>代码管理、工程管理与软件工程</vt:lpstr>
      <vt:lpstr>History of OS: Golden Age</vt:lpstr>
      <vt:lpstr>Bill Gates &amp; Microsoft</vt:lpstr>
      <vt:lpstr>Steve Jobs &amp; Macintosh</vt:lpstr>
      <vt:lpstr>Future of OS: Nothing Impossible</vt:lpstr>
      <vt:lpstr>Future of OS: Nothing Impossible</vt:lpstr>
      <vt:lpstr>Future of OS: Nothing Impossible</vt:lpstr>
      <vt:lpstr>Future of OS: Nothing Impossible</vt:lpstr>
      <vt:lpstr>History of OS in CHINA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学习操作系统的目的</vt:lpstr>
      <vt:lpstr>操作系统课是多门课程的综合</vt:lpstr>
      <vt:lpstr>哪里在做操作系统研究？</vt:lpstr>
      <vt:lpstr>操作系统研究的顶级会议</vt:lpstr>
      <vt:lpstr>There is a saying</vt:lpstr>
      <vt:lpstr>如何学习操作系统？</vt:lpstr>
      <vt:lpstr>写在本课程即将开始的时候</vt:lpstr>
      <vt:lpstr>如何学习操作系统？</vt:lpstr>
      <vt:lpstr>开源的 openEuler</vt:lpstr>
      <vt:lpstr>什么是 openEuler 发行版？</vt:lpstr>
      <vt:lpstr>openEuler 版本生命周期</vt:lpstr>
      <vt:lpstr>openEuler 发行版介绍</vt:lpstr>
      <vt:lpstr>参与 openEuler 社区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2025-09-16T02:50:15Z</dcterms:created>
  <dcterms:modified xsi:type="dcterms:W3CDTF">2025-09-16T02:50:21Z</dcterms:modified>
</cp:coreProperties>
</file>